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24" r:id="rId2"/>
    <p:sldId id="257" r:id="rId3"/>
    <p:sldId id="258" r:id="rId4"/>
    <p:sldId id="259" r:id="rId5"/>
    <p:sldId id="260" r:id="rId6"/>
    <p:sldId id="261" r:id="rId7"/>
    <p:sldId id="274" r:id="rId8"/>
    <p:sldId id="275" r:id="rId9"/>
    <p:sldId id="262" r:id="rId10"/>
    <p:sldId id="264" r:id="rId11"/>
    <p:sldId id="263" r:id="rId12"/>
    <p:sldId id="265" r:id="rId13"/>
    <p:sldId id="266" r:id="rId14"/>
    <p:sldId id="267" r:id="rId15"/>
    <p:sldId id="268" r:id="rId16"/>
    <p:sldId id="269" r:id="rId17"/>
    <p:sldId id="276" r:id="rId18"/>
    <p:sldId id="318" r:id="rId19"/>
    <p:sldId id="314" r:id="rId20"/>
    <p:sldId id="315" r:id="rId21"/>
    <p:sldId id="316" r:id="rId22"/>
    <p:sldId id="319" r:id="rId23"/>
    <p:sldId id="317" r:id="rId24"/>
    <p:sldId id="277" r:id="rId25"/>
    <p:sldId id="270" r:id="rId26"/>
    <p:sldId id="271" r:id="rId27"/>
    <p:sldId id="2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3" d="100"/>
          <a:sy n="73" d="100"/>
        </p:scale>
        <p:origin x="36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7DC7-70CD-C012-2DA8-0BE251F6D3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952E70-DCC1-5FF1-F621-2A439A070E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82B91E5-C89C-AB9A-733C-55F60BE19DDC}"/>
              </a:ext>
            </a:extLst>
          </p:cNvPr>
          <p:cNvSpPr>
            <a:spLocks noGrp="1"/>
          </p:cNvSpPr>
          <p:nvPr>
            <p:ph type="dt" sz="half" idx="10"/>
          </p:nvPr>
        </p:nvSpPr>
        <p:spPr/>
        <p:txBody>
          <a:bodyPr/>
          <a:lstStyle/>
          <a:p>
            <a:fld id="{0497F97A-6DAA-4676-B69D-A3160889FEAB}" type="datetimeFigureOut">
              <a:rPr lang="en-IN" smtClean="0"/>
              <a:t>18-08-2025</a:t>
            </a:fld>
            <a:endParaRPr lang="en-IN"/>
          </a:p>
        </p:txBody>
      </p:sp>
      <p:sp>
        <p:nvSpPr>
          <p:cNvPr id="5" name="Footer Placeholder 4">
            <a:extLst>
              <a:ext uri="{FF2B5EF4-FFF2-40B4-BE49-F238E27FC236}">
                <a16:creationId xmlns:a16="http://schemas.microsoft.com/office/drawing/2014/main" id="{F228753D-2B49-8601-D1CE-68CD7E553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593D32-7E2E-6660-B3F9-CC6156848BA3}"/>
              </a:ext>
            </a:extLst>
          </p:cNvPr>
          <p:cNvSpPr>
            <a:spLocks noGrp="1"/>
          </p:cNvSpPr>
          <p:nvPr>
            <p:ph type="sldNum" sz="quarter" idx="12"/>
          </p:nvPr>
        </p:nvSpPr>
        <p:spPr/>
        <p:txBody>
          <a:bodyPr/>
          <a:lstStyle/>
          <a:p>
            <a:fld id="{ADD3EF6A-C7FA-424F-8F5C-9301469C5B83}" type="slidenum">
              <a:rPr lang="en-IN" smtClean="0"/>
              <a:t>‹#›</a:t>
            </a:fld>
            <a:endParaRPr lang="en-IN"/>
          </a:p>
        </p:txBody>
      </p:sp>
      <p:pic>
        <p:nvPicPr>
          <p:cNvPr id="7" name="Picture 2" descr="KL University - Wikipedia">
            <a:extLst>
              <a:ext uri="{FF2B5EF4-FFF2-40B4-BE49-F238E27FC236}">
                <a16:creationId xmlns:a16="http://schemas.microsoft.com/office/drawing/2014/main" id="{249D6F7C-B35B-A219-6B19-BBA009EBD16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35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F1D1-EE1E-14E8-4D5C-D2927E48D7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797AE4-9B9A-8D31-EE5F-1CE307D602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655D07-B1A3-7A97-3F5C-ACCE699012F7}"/>
              </a:ext>
            </a:extLst>
          </p:cNvPr>
          <p:cNvSpPr>
            <a:spLocks noGrp="1"/>
          </p:cNvSpPr>
          <p:nvPr>
            <p:ph type="dt" sz="half" idx="10"/>
          </p:nvPr>
        </p:nvSpPr>
        <p:spPr/>
        <p:txBody>
          <a:bodyPr/>
          <a:lstStyle/>
          <a:p>
            <a:fld id="{0497F97A-6DAA-4676-B69D-A3160889FEAB}" type="datetimeFigureOut">
              <a:rPr lang="en-IN" smtClean="0"/>
              <a:t>18-08-2025</a:t>
            </a:fld>
            <a:endParaRPr lang="en-IN"/>
          </a:p>
        </p:txBody>
      </p:sp>
      <p:sp>
        <p:nvSpPr>
          <p:cNvPr id="5" name="Footer Placeholder 4">
            <a:extLst>
              <a:ext uri="{FF2B5EF4-FFF2-40B4-BE49-F238E27FC236}">
                <a16:creationId xmlns:a16="http://schemas.microsoft.com/office/drawing/2014/main" id="{563B605F-A74E-FACF-A7FD-5994E884AA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861A84-0728-3AB7-CB6F-88C9F9B64FBE}"/>
              </a:ext>
            </a:extLst>
          </p:cNvPr>
          <p:cNvSpPr>
            <a:spLocks noGrp="1"/>
          </p:cNvSpPr>
          <p:nvPr>
            <p:ph type="sldNum" sz="quarter" idx="12"/>
          </p:nvPr>
        </p:nvSpPr>
        <p:spPr/>
        <p:txBody>
          <a:bodyPr/>
          <a:lstStyle/>
          <a:p>
            <a:fld id="{ADD3EF6A-C7FA-424F-8F5C-9301469C5B83}" type="slidenum">
              <a:rPr lang="en-IN" smtClean="0"/>
              <a:t>‹#›</a:t>
            </a:fld>
            <a:endParaRPr lang="en-IN"/>
          </a:p>
        </p:txBody>
      </p:sp>
    </p:spTree>
    <p:extLst>
      <p:ext uri="{BB962C8B-B14F-4D97-AF65-F5344CB8AC3E}">
        <p14:creationId xmlns:p14="http://schemas.microsoft.com/office/powerpoint/2010/main" val="66439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4F7EF9-3441-520A-26B2-89C27E92C9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429E19-65FD-C745-243D-5615331FDF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51A70D-0F47-6402-E018-95BAC9C2EDFE}"/>
              </a:ext>
            </a:extLst>
          </p:cNvPr>
          <p:cNvSpPr>
            <a:spLocks noGrp="1"/>
          </p:cNvSpPr>
          <p:nvPr>
            <p:ph type="dt" sz="half" idx="10"/>
          </p:nvPr>
        </p:nvSpPr>
        <p:spPr/>
        <p:txBody>
          <a:bodyPr/>
          <a:lstStyle/>
          <a:p>
            <a:fld id="{0497F97A-6DAA-4676-B69D-A3160889FEAB}" type="datetimeFigureOut">
              <a:rPr lang="en-IN" smtClean="0"/>
              <a:t>18-08-2025</a:t>
            </a:fld>
            <a:endParaRPr lang="en-IN"/>
          </a:p>
        </p:txBody>
      </p:sp>
      <p:sp>
        <p:nvSpPr>
          <p:cNvPr id="5" name="Footer Placeholder 4">
            <a:extLst>
              <a:ext uri="{FF2B5EF4-FFF2-40B4-BE49-F238E27FC236}">
                <a16:creationId xmlns:a16="http://schemas.microsoft.com/office/drawing/2014/main" id="{96DFE6F3-83F0-6CAE-1C84-09F565FD7F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846D42-4ECB-D134-38AD-029BCC65A85A}"/>
              </a:ext>
            </a:extLst>
          </p:cNvPr>
          <p:cNvSpPr>
            <a:spLocks noGrp="1"/>
          </p:cNvSpPr>
          <p:nvPr>
            <p:ph type="sldNum" sz="quarter" idx="12"/>
          </p:nvPr>
        </p:nvSpPr>
        <p:spPr/>
        <p:txBody>
          <a:bodyPr/>
          <a:lstStyle/>
          <a:p>
            <a:fld id="{ADD3EF6A-C7FA-424F-8F5C-9301469C5B83}" type="slidenum">
              <a:rPr lang="en-IN" smtClean="0"/>
              <a:t>‹#›</a:t>
            </a:fld>
            <a:endParaRPr lang="en-IN"/>
          </a:p>
        </p:txBody>
      </p:sp>
    </p:spTree>
    <p:extLst>
      <p:ext uri="{BB962C8B-B14F-4D97-AF65-F5344CB8AC3E}">
        <p14:creationId xmlns:p14="http://schemas.microsoft.com/office/powerpoint/2010/main" val="23826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7431-117C-202C-33A3-4C9EA2B1D3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59040E-1B4A-B310-520B-CE11CE0335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464B73-23C6-AC9B-C65A-DB0863D01515}"/>
              </a:ext>
            </a:extLst>
          </p:cNvPr>
          <p:cNvSpPr>
            <a:spLocks noGrp="1"/>
          </p:cNvSpPr>
          <p:nvPr>
            <p:ph type="dt" sz="half" idx="10"/>
          </p:nvPr>
        </p:nvSpPr>
        <p:spPr/>
        <p:txBody>
          <a:bodyPr/>
          <a:lstStyle/>
          <a:p>
            <a:fld id="{0497F97A-6DAA-4676-B69D-A3160889FEAB}" type="datetimeFigureOut">
              <a:rPr lang="en-IN" smtClean="0"/>
              <a:t>18-08-2025</a:t>
            </a:fld>
            <a:endParaRPr lang="en-IN"/>
          </a:p>
        </p:txBody>
      </p:sp>
      <p:sp>
        <p:nvSpPr>
          <p:cNvPr id="5" name="Footer Placeholder 4">
            <a:extLst>
              <a:ext uri="{FF2B5EF4-FFF2-40B4-BE49-F238E27FC236}">
                <a16:creationId xmlns:a16="http://schemas.microsoft.com/office/drawing/2014/main" id="{AD6367F7-1FAF-66A0-2C19-D99075DB23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363116-AB6A-645F-39B1-F043005E6177}"/>
              </a:ext>
            </a:extLst>
          </p:cNvPr>
          <p:cNvSpPr>
            <a:spLocks noGrp="1"/>
          </p:cNvSpPr>
          <p:nvPr>
            <p:ph type="sldNum" sz="quarter" idx="12"/>
          </p:nvPr>
        </p:nvSpPr>
        <p:spPr/>
        <p:txBody>
          <a:bodyPr/>
          <a:lstStyle/>
          <a:p>
            <a:fld id="{ADD3EF6A-C7FA-424F-8F5C-9301469C5B83}" type="slidenum">
              <a:rPr lang="en-IN" smtClean="0"/>
              <a:t>‹#›</a:t>
            </a:fld>
            <a:endParaRPr lang="en-IN"/>
          </a:p>
        </p:txBody>
      </p:sp>
      <p:pic>
        <p:nvPicPr>
          <p:cNvPr id="7" name="Picture 2" descr="KL University - Wikipedia">
            <a:extLst>
              <a:ext uri="{FF2B5EF4-FFF2-40B4-BE49-F238E27FC236}">
                <a16:creationId xmlns:a16="http://schemas.microsoft.com/office/drawing/2014/main" id="{ECCCAEFD-AB8A-3E17-4CBE-CC3EC204099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EEA0-5838-3C5A-CEA8-2668152430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B0FC31E-2BA4-C3D5-79D7-03A32E2A2A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AD772-90A8-7EEA-833A-1BF928754135}"/>
              </a:ext>
            </a:extLst>
          </p:cNvPr>
          <p:cNvSpPr>
            <a:spLocks noGrp="1"/>
          </p:cNvSpPr>
          <p:nvPr>
            <p:ph type="dt" sz="half" idx="10"/>
          </p:nvPr>
        </p:nvSpPr>
        <p:spPr/>
        <p:txBody>
          <a:bodyPr/>
          <a:lstStyle/>
          <a:p>
            <a:fld id="{0497F97A-6DAA-4676-B69D-A3160889FEAB}" type="datetimeFigureOut">
              <a:rPr lang="en-IN" smtClean="0"/>
              <a:t>18-08-2025</a:t>
            </a:fld>
            <a:endParaRPr lang="en-IN"/>
          </a:p>
        </p:txBody>
      </p:sp>
      <p:sp>
        <p:nvSpPr>
          <p:cNvPr id="5" name="Footer Placeholder 4">
            <a:extLst>
              <a:ext uri="{FF2B5EF4-FFF2-40B4-BE49-F238E27FC236}">
                <a16:creationId xmlns:a16="http://schemas.microsoft.com/office/drawing/2014/main" id="{99D00C3A-491F-E9B0-82CC-C9E7FCFB63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936543-5479-03FA-BCE0-BB8F3AC0E89C}"/>
              </a:ext>
            </a:extLst>
          </p:cNvPr>
          <p:cNvSpPr>
            <a:spLocks noGrp="1"/>
          </p:cNvSpPr>
          <p:nvPr>
            <p:ph type="sldNum" sz="quarter" idx="12"/>
          </p:nvPr>
        </p:nvSpPr>
        <p:spPr/>
        <p:txBody>
          <a:bodyPr/>
          <a:lstStyle/>
          <a:p>
            <a:fld id="{ADD3EF6A-C7FA-424F-8F5C-9301469C5B83}" type="slidenum">
              <a:rPr lang="en-IN" smtClean="0"/>
              <a:t>‹#›</a:t>
            </a:fld>
            <a:endParaRPr lang="en-IN"/>
          </a:p>
        </p:txBody>
      </p:sp>
      <p:pic>
        <p:nvPicPr>
          <p:cNvPr id="7" name="Picture 2" descr="KL University - Wikipedia">
            <a:extLst>
              <a:ext uri="{FF2B5EF4-FFF2-40B4-BE49-F238E27FC236}">
                <a16:creationId xmlns:a16="http://schemas.microsoft.com/office/drawing/2014/main" id="{42C3CA14-C980-624D-931B-E62DC8F7E5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199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942E-9197-C74F-1A4E-8D0BC3F07B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AC481B-3409-F23D-785E-9926068485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39F5D25-9701-588E-9AC6-E4A444548C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B95EC3D-76DF-C606-F5FC-DE9B26AFB8DD}"/>
              </a:ext>
            </a:extLst>
          </p:cNvPr>
          <p:cNvSpPr>
            <a:spLocks noGrp="1"/>
          </p:cNvSpPr>
          <p:nvPr>
            <p:ph type="dt" sz="half" idx="10"/>
          </p:nvPr>
        </p:nvSpPr>
        <p:spPr/>
        <p:txBody>
          <a:bodyPr/>
          <a:lstStyle/>
          <a:p>
            <a:fld id="{0497F97A-6DAA-4676-B69D-A3160889FEAB}" type="datetimeFigureOut">
              <a:rPr lang="en-IN" smtClean="0"/>
              <a:t>18-08-2025</a:t>
            </a:fld>
            <a:endParaRPr lang="en-IN"/>
          </a:p>
        </p:txBody>
      </p:sp>
      <p:sp>
        <p:nvSpPr>
          <p:cNvPr id="6" name="Footer Placeholder 5">
            <a:extLst>
              <a:ext uri="{FF2B5EF4-FFF2-40B4-BE49-F238E27FC236}">
                <a16:creationId xmlns:a16="http://schemas.microsoft.com/office/drawing/2014/main" id="{A1C7E905-4E04-4AAD-4EF3-2D4A35392B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DC8C01-D289-72CF-BBB8-0EA823F767FC}"/>
              </a:ext>
            </a:extLst>
          </p:cNvPr>
          <p:cNvSpPr>
            <a:spLocks noGrp="1"/>
          </p:cNvSpPr>
          <p:nvPr>
            <p:ph type="sldNum" sz="quarter" idx="12"/>
          </p:nvPr>
        </p:nvSpPr>
        <p:spPr/>
        <p:txBody>
          <a:bodyPr/>
          <a:lstStyle/>
          <a:p>
            <a:fld id="{ADD3EF6A-C7FA-424F-8F5C-9301469C5B83}" type="slidenum">
              <a:rPr lang="en-IN" smtClean="0"/>
              <a:t>‹#›</a:t>
            </a:fld>
            <a:endParaRPr lang="en-IN"/>
          </a:p>
        </p:txBody>
      </p:sp>
    </p:spTree>
    <p:extLst>
      <p:ext uri="{BB962C8B-B14F-4D97-AF65-F5344CB8AC3E}">
        <p14:creationId xmlns:p14="http://schemas.microsoft.com/office/powerpoint/2010/main" val="4004339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CE0A-E8CE-5B72-DACE-4D59B3F75C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D56103-6EBB-7B15-227C-9450F0F74F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CEC34-9AAB-9A22-5E9D-196BDB7759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82261E-6A0B-DD3B-186D-225E03FAA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2970D0-9B81-2C4D-B2A3-7755E9EE2B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734626-CA67-7A32-5374-26196A961DEF}"/>
              </a:ext>
            </a:extLst>
          </p:cNvPr>
          <p:cNvSpPr>
            <a:spLocks noGrp="1"/>
          </p:cNvSpPr>
          <p:nvPr>
            <p:ph type="dt" sz="half" idx="10"/>
          </p:nvPr>
        </p:nvSpPr>
        <p:spPr/>
        <p:txBody>
          <a:bodyPr/>
          <a:lstStyle/>
          <a:p>
            <a:fld id="{0497F97A-6DAA-4676-B69D-A3160889FEAB}" type="datetimeFigureOut">
              <a:rPr lang="en-IN" smtClean="0"/>
              <a:t>18-08-2025</a:t>
            </a:fld>
            <a:endParaRPr lang="en-IN"/>
          </a:p>
        </p:txBody>
      </p:sp>
      <p:sp>
        <p:nvSpPr>
          <p:cNvPr id="8" name="Footer Placeholder 7">
            <a:extLst>
              <a:ext uri="{FF2B5EF4-FFF2-40B4-BE49-F238E27FC236}">
                <a16:creationId xmlns:a16="http://schemas.microsoft.com/office/drawing/2014/main" id="{A5F8864C-76E7-1A3E-BFDE-A73368F497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5B3E96-0618-7A52-5F84-437B5CE9D444}"/>
              </a:ext>
            </a:extLst>
          </p:cNvPr>
          <p:cNvSpPr>
            <a:spLocks noGrp="1"/>
          </p:cNvSpPr>
          <p:nvPr>
            <p:ph type="sldNum" sz="quarter" idx="12"/>
          </p:nvPr>
        </p:nvSpPr>
        <p:spPr/>
        <p:txBody>
          <a:bodyPr/>
          <a:lstStyle/>
          <a:p>
            <a:fld id="{ADD3EF6A-C7FA-424F-8F5C-9301469C5B83}" type="slidenum">
              <a:rPr lang="en-IN" smtClean="0"/>
              <a:t>‹#›</a:t>
            </a:fld>
            <a:endParaRPr lang="en-IN"/>
          </a:p>
        </p:txBody>
      </p:sp>
      <p:pic>
        <p:nvPicPr>
          <p:cNvPr id="10" name="Picture 2" descr="KL University - Wikipedia">
            <a:extLst>
              <a:ext uri="{FF2B5EF4-FFF2-40B4-BE49-F238E27FC236}">
                <a16:creationId xmlns:a16="http://schemas.microsoft.com/office/drawing/2014/main" id="{9805A7B1-655A-7556-3639-B8C1CEA5459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628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639B-F604-C393-CAC0-9D37023180D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2007BD4-764E-3F89-C3D4-470916AD4D9D}"/>
              </a:ext>
            </a:extLst>
          </p:cNvPr>
          <p:cNvSpPr>
            <a:spLocks noGrp="1"/>
          </p:cNvSpPr>
          <p:nvPr>
            <p:ph type="dt" sz="half" idx="10"/>
          </p:nvPr>
        </p:nvSpPr>
        <p:spPr/>
        <p:txBody>
          <a:bodyPr/>
          <a:lstStyle/>
          <a:p>
            <a:fld id="{0497F97A-6DAA-4676-B69D-A3160889FEAB}" type="datetimeFigureOut">
              <a:rPr lang="en-IN" smtClean="0"/>
              <a:t>18-08-2025</a:t>
            </a:fld>
            <a:endParaRPr lang="en-IN"/>
          </a:p>
        </p:txBody>
      </p:sp>
      <p:sp>
        <p:nvSpPr>
          <p:cNvPr id="4" name="Footer Placeholder 3">
            <a:extLst>
              <a:ext uri="{FF2B5EF4-FFF2-40B4-BE49-F238E27FC236}">
                <a16:creationId xmlns:a16="http://schemas.microsoft.com/office/drawing/2014/main" id="{2B7BAD57-3B2C-ECE3-9A93-C3B0F3FA403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36B7205-82E1-C4C9-9617-932B4655BA67}"/>
              </a:ext>
            </a:extLst>
          </p:cNvPr>
          <p:cNvSpPr>
            <a:spLocks noGrp="1"/>
          </p:cNvSpPr>
          <p:nvPr>
            <p:ph type="sldNum" sz="quarter" idx="12"/>
          </p:nvPr>
        </p:nvSpPr>
        <p:spPr/>
        <p:txBody>
          <a:bodyPr/>
          <a:lstStyle/>
          <a:p>
            <a:fld id="{ADD3EF6A-C7FA-424F-8F5C-9301469C5B83}" type="slidenum">
              <a:rPr lang="en-IN" smtClean="0"/>
              <a:t>‹#›</a:t>
            </a:fld>
            <a:endParaRPr lang="en-IN"/>
          </a:p>
        </p:txBody>
      </p:sp>
      <p:pic>
        <p:nvPicPr>
          <p:cNvPr id="6" name="Picture 2" descr="KL University - Wikipedia">
            <a:extLst>
              <a:ext uri="{FF2B5EF4-FFF2-40B4-BE49-F238E27FC236}">
                <a16:creationId xmlns:a16="http://schemas.microsoft.com/office/drawing/2014/main" id="{ED3416C6-A527-0E12-8179-BF22E0DC6A5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231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F12AE6-6D6B-5740-7ABD-7422379C33FC}"/>
              </a:ext>
            </a:extLst>
          </p:cNvPr>
          <p:cNvSpPr>
            <a:spLocks noGrp="1"/>
          </p:cNvSpPr>
          <p:nvPr>
            <p:ph type="dt" sz="half" idx="10"/>
          </p:nvPr>
        </p:nvSpPr>
        <p:spPr/>
        <p:txBody>
          <a:bodyPr/>
          <a:lstStyle/>
          <a:p>
            <a:fld id="{0497F97A-6DAA-4676-B69D-A3160889FEAB}" type="datetimeFigureOut">
              <a:rPr lang="en-IN" smtClean="0"/>
              <a:t>18-08-2025</a:t>
            </a:fld>
            <a:endParaRPr lang="en-IN"/>
          </a:p>
        </p:txBody>
      </p:sp>
      <p:sp>
        <p:nvSpPr>
          <p:cNvPr id="3" name="Footer Placeholder 2">
            <a:extLst>
              <a:ext uri="{FF2B5EF4-FFF2-40B4-BE49-F238E27FC236}">
                <a16:creationId xmlns:a16="http://schemas.microsoft.com/office/drawing/2014/main" id="{8EF84C0E-BA9F-0444-7313-20B9E23AE9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D631F4-767E-28ED-6F51-0E7369A9F256}"/>
              </a:ext>
            </a:extLst>
          </p:cNvPr>
          <p:cNvSpPr>
            <a:spLocks noGrp="1"/>
          </p:cNvSpPr>
          <p:nvPr>
            <p:ph type="sldNum" sz="quarter" idx="12"/>
          </p:nvPr>
        </p:nvSpPr>
        <p:spPr/>
        <p:txBody>
          <a:bodyPr/>
          <a:lstStyle/>
          <a:p>
            <a:fld id="{ADD3EF6A-C7FA-424F-8F5C-9301469C5B83}" type="slidenum">
              <a:rPr lang="en-IN" smtClean="0"/>
              <a:t>‹#›</a:t>
            </a:fld>
            <a:endParaRPr lang="en-IN"/>
          </a:p>
        </p:txBody>
      </p:sp>
      <p:pic>
        <p:nvPicPr>
          <p:cNvPr id="5" name="Picture 2" descr="KL University - Wikipedia">
            <a:extLst>
              <a:ext uri="{FF2B5EF4-FFF2-40B4-BE49-F238E27FC236}">
                <a16:creationId xmlns:a16="http://schemas.microsoft.com/office/drawing/2014/main" id="{30C51229-7640-3592-8251-E0F53D81190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23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A091-4068-7804-41A4-1DE2A8B41A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7BFF01B-40A0-07AC-7484-0B28F24245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F7BB9F3-1B00-C7F2-EF36-0A14492EAD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5C17E4-5FF4-D1B6-D390-BAF290A710D7}"/>
              </a:ext>
            </a:extLst>
          </p:cNvPr>
          <p:cNvSpPr>
            <a:spLocks noGrp="1"/>
          </p:cNvSpPr>
          <p:nvPr>
            <p:ph type="dt" sz="half" idx="10"/>
          </p:nvPr>
        </p:nvSpPr>
        <p:spPr/>
        <p:txBody>
          <a:bodyPr/>
          <a:lstStyle/>
          <a:p>
            <a:fld id="{0497F97A-6DAA-4676-B69D-A3160889FEAB}" type="datetimeFigureOut">
              <a:rPr lang="en-IN" smtClean="0"/>
              <a:t>18-08-2025</a:t>
            </a:fld>
            <a:endParaRPr lang="en-IN"/>
          </a:p>
        </p:txBody>
      </p:sp>
      <p:sp>
        <p:nvSpPr>
          <p:cNvPr id="6" name="Footer Placeholder 5">
            <a:extLst>
              <a:ext uri="{FF2B5EF4-FFF2-40B4-BE49-F238E27FC236}">
                <a16:creationId xmlns:a16="http://schemas.microsoft.com/office/drawing/2014/main" id="{08AD3463-4698-6D02-65FB-CAE9FF7A67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EFA06A-13ED-BCFD-900D-4084FBD15C22}"/>
              </a:ext>
            </a:extLst>
          </p:cNvPr>
          <p:cNvSpPr>
            <a:spLocks noGrp="1"/>
          </p:cNvSpPr>
          <p:nvPr>
            <p:ph type="sldNum" sz="quarter" idx="12"/>
          </p:nvPr>
        </p:nvSpPr>
        <p:spPr/>
        <p:txBody>
          <a:bodyPr/>
          <a:lstStyle/>
          <a:p>
            <a:fld id="{ADD3EF6A-C7FA-424F-8F5C-9301469C5B83}" type="slidenum">
              <a:rPr lang="en-IN" smtClean="0"/>
              <a:t>‹#›</a:t>
            </a:fld>
            <a:endParaRPr lang="en-IN"/>
          </a:p>
        </p:txBody>
      </p:sp>
      <p:pic>
        <p:nvPicPr>
          <p:cNvPr id="8" name="Picture 2" descr="KL University - Wikipedia">
            <a:extLst>
              <a:ext uri="{FF2B5EF4-FFF2-40B4-BE49-F238E27FC236}">
                <a16:creationId xmlns:a16="http://schemas.microsoft.com/office/drawing/2014/main" id="{D80527B2-45E0-8712-3DB6-7EBD2FEF3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548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AD920-2002-0429-DCDA-701DF34581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23EA22-8E26-3241-7447-0F66D3E54A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AE8DE3-8A89-5141-8B23-22AD4B0ABC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CD12B0-38F9-4AB2-DDAA-B6165058B980}"/>
              </a:ext>
            </a:extLst>
          </p:cNvPr>
          <p:cNvSpPr>
            <a:spLocks noGrp="1"/>
          </p:cNvSpPr>
          <p:nvPr>
            <p:ph type="dt" sz="half" idx="10"/>
          </p:nvPr>
        </p:nvSpPr>
        <p:spPr/>
        <p:txBody>
          <a:bodyPr/>
          <a:lstStyle/>
          <a:p>
            <a:fld id="{0497F97A-6DAA-4676-B69D-A3160889FEAB}" type="datetimeFigureOut">
              <a:rPr lang="en-IN" smtClean="0"/>
              <a:t>18-08-2025</a:t>
            </a:fld>
            <a:endParaRPr lang="en-IN"/>
          </a:p>
        </p:txBody>
      </p:sp>
      <p:sp>
        <p:nvSpPr>
          <p:cNvPr id="6" name="Footer Placeholder 5">
            <a:extLst>
              <a:ext uri="{FF2B5EF4-FFF2-40B4-BE49-F238E27FC236}">
                <a16:creationId xmlns:a16="http://schemas.microsoft.com/office/drawing/2014/main" id="{E56BB5B0-B293-9206-5082-586923EDDC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77FCF2-8A1F-D212-B49F-C6945F803052}"/>
              </a:ext>
            </a:extLst>
          </p:cNvPr>
          <p:cNvSpPr>
            <a:spLocks noGrp="1"/>
          </p:cNvSpPr>
          <p:nvPr>
            <p:ph type="sldNum" sz="quarter" idx="12"/>
          </p:nvPr>
        </p:nvSpPr>
        <p:spPr/>
        <p:txBody>
          <a:bodyPr/>
          <a:lstStyle/>
          <a:p>
            <a:fld id="{ADD3EF6A-C7FA-424F-8F5C-9301469C5B83}" type="slidenum">
              <a:rPr lang="en-IN" smtClean="0"/>
              <a:t>‹#›</a:t>
            </a:fld>
            <a:endParaRPr lang="en-IN"/>
          </a:p>
        </p:txBody>
      </p:sp>
      <p:pic>
        <p:nvPicPr>
          <p:cNvPr id="8" name="Picture 2" descr="KL University - Wikipedia">
            <a:extLst>
              <a:ext uri="{FF2B5EF4-FFF2-40B4-BE49-F238E27FC236}">
                <a16:creationId xmlns:a16="http://schemas.microsoft.com/office/drawing/2014/main" id="{76629E2F-B4CE-2CD1-69D0-446EE50C969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550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12142-529C-9199-8C0C-990B72C033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8D98DF-C05F-C05A-F0E4-D06F53D059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3A28DA-9F12-0773-7FEB-817C2B3AE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7F97A-6DAA-4676-B69D-A3160889FEAB}" type="datetimeFigureOut">
              <a:rPr lang="en-IN" smtClean="0"/>
              <a:t>18-08-2025</a:t>
            </a:fld>
            <a:endParaRPr lang="en-IN"/>
          </a:p>
        </p:txBody>
      </p:sp>
      <p:sp>
        <p:nvSpPr>
          <p:cNvPr id="5" name="Footer Placeholder 4">
            <a:extLst>
              <a:ext uri="{FF2B5EF4-FFF2-40B4-BE49-F238E27FC236}">
                <a16:creationId xmlns:a16="http://schemas.microsoft.com/office/drawing/2014/main" id="{25B45BF5-6913-FE2E-0D70-FAE9F034E1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E7CE699-E978-71CE-E3DA-2575C56062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D3EF6A-C7FA-424F-8F5C-9301469C5B83}" type="slidenum">
              <a:rPr lang="en-IN" smtClean="0"/>
              <a:t>‹#›</a:t>
            </a:fld>
            <a:endParaRPr lang="en-IN"/>
          </a:p>
        </p:txBody>
      </p:sp>
      <p:pic>
        <p:nvPicPr>
          <p:cNvPr id="7" name="Picture 2" descr="KL University - Wikipedia">
            <a:extLst>
              <a:ext uri="{FF2B5EF4-FFF2-40B4-BE49-F238E27FC236}">
                <a16:creationId xmlns:a16="http://schemas.microsoft.com/office/drawing/2014/main" id="{11C2B67C-58F8-4874-75A9-4C4A6BA08369}"/>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08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uK6nbn7hArQ"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2SlO34_VsY4"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L University - Wikipedia">
            <a:extLst>
              <a:ext uri="{FF2B5EF4-FFF2-40B4-BE49-F238E27FC236}">
                <a16:creationId xmlns:a16="http://schemas.microsoft.com/office/drawing/2014/main" id="{C7BC2855-62DF-7C68-2680-6F1BDACC9B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3F2F65-8282-9C7E-CEBC-B3FCF09DF9DC}"/>
              </a:ext>
            </a:extLst>
          </p:cNvPr>
          <p:cNvSpPr txBox="1"/>
          <p:nvPr/>
        </p:nvSpPr>
        <p:spPr>
          <a:xfrm>
            <a:off x="1267097" y="1288145"/>
            <a:ext cx="9657806" cy="1938992"/>
          </a:xfrm>
          <a:prstGeom prst="rect">
            <a:avLst/>
          </a:prstGeom>
          <a:noFill/>
        </p:spPr>
        <p:txBody>
          <a:bodyPr wrap="square">
            <a:spAutoFit/>
          </a:bodyPr>
          <a:lstStyle/>
          <a:p>
            <a:pPr algn="ctr"/>
            <a:r>
              <a:rPr kumimoji="0" lang="en-US" sz="4000" b="1" i="0" u="none" strike="noStrike" kern="1200" cap="all" spc="0" normalizeH="0" baseline="0" noProof="0" dirty="0">
                <a:ln>
                  <a:noFill/>
                </a:ln>
                <a:solidFill>
                  <a:schemeClr val="accent2">
                    <a:lumMod val="50000"/>
                  </a:schemeClr>
                </a:solidFill>
                <a:effectLst/>
                <a:uLnTx/>
                <a:uFillTx/>
                <a:latin typeface="Gill Sans MT"/>
                <a:ea typeface="+mj-ea"/>
                <a:cs typeface="+mj-cs"/>
              </a:rPr>
              <a:t>ARTIFICIAL INTELLIGENCE </a:t>
            </a:r>
            <a:br>
              <a:rPr kumimoji="0" lang="en-US" sz="4000" b="1" i="0" u="none" strike="noStrike" kern="1200" cap="all" spc="0" normalizeH="0" baseline="0" noProof="0" dirty="0">
                <a:ln>
                  <a:noFill/>
                </a:ln>
                <a:solidFill>
                  <a:schemeClr val="accent2">
                    <a:lumMod val="50000"/>
                  </a:schemeClr>
                </a:solidFill>
                <a:effectLst/>
                <a:uLnTx/>
                <a:uFillTx/>
                <a:latin typeface="Gill Sans MT"/>
                <a:ea typeface="+mj-ea"/>
                <a:cs typeface="+mj-cs"/>
              </a:rPr>
            </a:br>
            <a:r>
              <a:rPr kumimoji="0" lang="en-US" sz="4000" b="1" i="0" u="none" strike="noStrike" kern="1200" cap="all" spc="0" normalizeH="0" baseline="0" noProof="0" dirty="0">
                <a:ln>
                  <a:noFill/>
                </a:ln>
                <a:solidFill>
                  <a:schemeClr val="accent2">
                    <a:lumMod val="50000"/>
                  </a:schemeClr>
                </a:solidFill>
                <a:effectLst/>
                <a:uLnTx/>
                <a:uFillTx/>
                <a:latin typeface="Gill Sans MT"/>
                <a:ea typeface="+mj-ea"/>
                <a:cs typeface="+mj-cs"/>
              </a:rPr>
              <a:t>&amp; </a:t>
            </a:r>
            <a:br>
              <a:rPr kumimoji="0" lang="en-US" sz="4000" b="1" i="0" u="none" strike="noStrike" kern="1200" cap="all" spc="0" normalizeH="0" baseline="0" noProof="0" dirty="0">
                <a:ln>
                  <a:noFill/>
                </a:ln>
                <a:solidFill>
                  <a:schemeClr val="accent2">
                    <a:lumMod val="50000"/>
                  </a:schemeClr>
                </a:solidFill>
                <a:effectLst/>
                <a:uLnTx/>
                <a:uFillTx/>
                <a:latin typeface="Gill Sans MT"/>
                <a:ea typeface="+mj-ea"/>
                <a:cs typeface="+mj-cs"/>
              </a:rPr>
            </a:br>
            <a:r>
              <a:rPr kumimoji="0" lang="en-US" sz="4000" b="1" i="0" u="none" strike="noStrike" kern="1200" cap="all" spc="0" normalizeH="0" baseline="0" noProof="0" dirty="0">
                <a:ln>
                  <a:noFill/>
                </a:ln>
                <a:solidFill>
                  <a:schemeClr val="accent2">
                    <a:lumMod val="50000"/>
                  </a:schemeClr>
                </a:solidFill>
                <a:effectLst/>
                <a:uLnTx/>
                <a:uFillTx/>
                <a:latin typeface="Gill Sans MT"/>
                <a:ea typeface="+mj-ea"/>
                <a:cs typeface="+mj-cs"/>
              </a:rPr>
              <a:t>MACHINE LEARNING</a:t>
            </a:r>
            <a:endParaRPr lang="en-IN" sz="4000" dirty="0">
              <a:solidFill>
                <a:schemeClr val="accent2">
                  <a:lumMod val="50000"/>
                </a:schemeClr>
              </a:solidFill>
            </a:endParaRPr>
          </a:p>
        </p:txBody>
      </p:sp>
      <p:sp>
        <p:nvSpPr>
          <p:cNvPr id="2" name="TextBox 1">
            <a:extLst>
              <a:ext uri="{FF2B5EF4-FFF2-40B4-BE49-F238E27FC236}">
                <a16:creationId xmlns:a16="http://schemas.microsoft.com/office/drawing/2014/main" id="{12010671-249C-340E-19B5-2BA72FEB1F0C}"/>
              </a:ext>
            </a:extLst>
          </p:cNvPr>
          <p:cNvSpPr txBox="1"/>
          <p:nvPr/>
        </p:nvSpPr>
        <p:spPr>
          <a:xfrm>
            <a:off x="1267097" y="3566772"/>
            <a:ext cx="9657806" cy="553998"/>
          </a:xfrm>
          <a:prstGeom prst="rect">
            <a:avLst/>
          </a:prstGeom>
          <a:noFill/>
        </p:spPr>
        <p:txBody>
          <a:bodyPr wrap="square">
            <a:spAutoFit/>
          </a:bodyPr>
          <a:lstStyle/>
          <a:p>
            <a:pPr algn="ctr"/>
            <a:r>
              <a:rPr kumimoji="0" lang="en-US" sz="3000" b="1" i="0" u="none" strike="noStrike" kern="1200" cap="all" spc="0" normalizeH="0" baseline="0" noProof="0" dirty="0">
                <a:ln>
                  <a:noFill/>
                </a:ln>
                <a:effectLst/>
                <a:uLnTx/>
                <a:uFillTx/>
                <a:latin typeface="Gill Sans MT"/>
                <a:ea typeface="+mj-ea"/>
                <a:cs typeface="+mj-cs"/>
              </a:rPr>
              <a:t>SESSION NO :</a:t>
            </a:r>
            <a:r>
              <a:rPr lang="en-US" sz="3000" b="1" cap="all" dirty="0">
                <a:latin typeface="Times New Roman" pitchFamily="18" charset="0"/>
                <a:cs typeface="Times New Roman" pitchFamily="18" charset="0"/>
              </a:rPr>
              <a:t> 8</a:t>
            </a:r>
            <a:endParaRPr lang="en-IN" sz="3000" dirty="0"/>
          </a:p>
        </p:txBody>
      </p:sp>
      <p:sp>
        <p:nvSpPr>
          <p:cNvPr id="6" name="Rectangle 5"/>
          <p:cNvSpPr/>
          <p:nvPr/>
        </p:nvSpPr>
        <p:spPr>
          <a:xfrm>
            <a:off x="2825496" y="4406391"/>
            <a:ext cx="6702552" cy="646331"/>
          </a:xfrm>
          <a:prstGeom prst="rect">
            <a:avLst/>
          </a:prstGeom>
        </p:spPr>
        <p:txBody>
          <a:bodyPr wrap="square">
            <a:spAutoFit/>
          </a:bodyPr>
          <a:lstStyle/>
          <a:p>
            <a:pPr algn="ctr"/>
            <a:r>
              <a:rPr lang="en-US" b="1" cap="all" dirty="0">
                <a:latin typeface="Gill Sans MT"/>
              </a:rPr>
              <a:t>Heuristic Search</a:t>
            </a:r>
          </a:p>
          <a:p>
            <a:pPr algn="ctr"/>
            <a:r>
              <a:rPr lang="en-US" b="1" cap="all" dirty="0">
                <a:latin typeface="Gill Sans MT"/>
              </a:rPr>
              <a:t>Hill climbing, variants.</a:t>
            </a:r>
          </a:p>
        </p:txBody>
      </p:sp>
    </p:spTree>
    <p:extLst>
      <p:ext uri="{BB962C8B-B14F-4D97-AF65-F5344CB8AC3E}">
        <p14:creationId xmlns:p14="http://schemas.microsoft.com/office/powerpoint/2010/main" val="3988170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1EC12-F176-A7FB-F4BB-8E42A2FCB5AB}"/>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0B8806DC-3720-E02D-B62D-B441D4DE7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645" y="731182"/>
            <a:ext cx="10676709" cy="6003897"/>
          </a:xfrm>
          <a:prstGeom prst="rect">
            <a:avLst/>
          </a:prstGeom>
        </p:spPr>
      </p:pic>
    </p:spTree>
    <p:extLst>
      <p:ext uri="{BB962C8B-B14F-4D97-AF65-F5344CB8AC3E}">
        <p14:creationId xmlns:p14="http://schemas.microsoft.com/office/powerpoint/2010/main" val="652918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8D06F-E423-2F24-68DC-5C549CB48DF9}"/>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3B36772B-7A16-7819-6A43-605DCD738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35" y="984067"/>
            <a:ext cx="11164389" cy="6613833"/>
          </a:xfrm>
          <a:prstGeom prst="rect">
            <a:avLst/>
          </a:prstGeom>
        </p:spPr>
      </p:pic>
    </p:spTree>
    <p:extLst>
      <p:ext uri="{BB962C8B-B14F-4D97-AF65-F5344CB8AC3E}">
        <p14:creationId xmlns:p14="http://schemas.microsoft.com/office/powerpoint/2010/main" val="2877214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90256-50BB-9B8E-0E89-98829D2DD9B3}"/>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671CC767-5A37-7CDB-6A34-AE95CC726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49" y="896938"/>
            <a:ext cx="10615748" cy="5824447"/>
          </a:xfrm>
          <a:prstGeom prst="rect">
            <a:avLst/>
          </a:prstGeom>
        </p:spPr>
      </p:pic>
    </p:spTree>
    <p:extLst>
      <p:ext uri="{BB962C8B-B14F-4D97-AF65-F5344CB8AC3E}">
        <p14:creationId xmlns:p14="http://schemas.microsoft.com/office/powerpoint/2010/main" val="131017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CB45-58B7-F4D5-BA45-942507D57CD3}"/>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D329A7C9-4D22-4A63-A3CA-67D536662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36" y="815723"/>
            <a:ext cx="11770927" cy="5585077"/>
          </a:xfrm>
          <a:prstGeom prst="rect">
            <a:avLst/>
          </a:prstGeom>
        </p:spPr>
      </p:pic>
    </p:spTree>
    <p:extLst>
      <p:ext uri="{BB962C8B-B14F-4D97-AF65-F5344CB8AC3E}">
        <p14:creationId xmlns:p14="http://schemas.microsoft.com/office/powerpoint/2010/main" val="49889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7B75E-4A64-798F-C1CF-681D480C0BA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9EC733A-71B2-FAF7-2E84-B8F376C79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49" y="870856"/>
            <a:ext cx="11497901" cy="5574739"/>
          </a:xfrm>
          <a:prstGeom prst="rect">
            <a:avLst/>
          </a:prstGeom>
        </p:spPr>
      </p:pic>
    </p:spTree>
    <p:extLst>
      <p:ext uri="{BB962C8B-B14F-4D97-AF65-F5344CB8AC3E}">
        <p14:creationId xmlns:p14="http://schemas.microsoft.com/office/powerpoint/2010/main" val="2511416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0C14-0DD5-5472-42F5-466AFAD6D61F}"/>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9B98724-23B9-292F-0385-11FB257AE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32" y="1001731"/>
            <a:ext cx="10910702" cy="5856269"/>
          </a:xfrm>
          <a:prstGeom prst="rect">
            <a:avLst/>
          </a:prstGeom>
        </p:spPr>
      </p:pic>
    </p:spTree>
    <p:extLst>
      <p:ext uri="{BB962C8B-B14F-4D97-AF65-F5344CB8AC3E}">
        <p14:creationId xmlns:p14="http://schemas.microsoft.com/office/powerpoint/2010/main" val="636279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DFD7A-B38A-F5F8-C30C-97FC9B75856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A564BAC-CAD7-BDB5-2DB5-9FA606201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88" y="955103"/>
            <a:ext cx="10781211" cy="5632604"/>
          </a:xfrm>
          <a:prstGeom prst="rect">
            <a:avLst/>
          </a:prstGeom>
        </p:spPr>
      </p:pic>
    </p:spTree>
    <p:extLst>
      <p:ext uri="{BB962C8B-B14F-4D97-AF65-F5344CB8AC3E}">
        <p14:creationId xmlns:p14="http://schemas.microsoft.com/office/powerpoint/2010/main" val="3679661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D2D91AB-B048-9DF8-F436-FFBFE9873090}"/>
              </a:ext>
            </a:extLst>
          </p:cNvPr>
          <p:cNvSpPr>
            <a:spLocks noGrp="1" noChangeArrowheads="1"/>
          </p:cNvSpPr>
          <p:nvPr>
            <p:ph type="title"/>
          </p:nvPr>
        </p:nvSpPr>
        <p:spPr>
          <a:xfrm>
            <a:off x="2977498" y="287383"/>
            <a:ext cx="5809451" cy="618309"/>
          </a:xfrm>
        </p:spPr>
        <p:txBody>
          <a:bodyPr>
            <a:noAutofit/>
          </a:bodyPr>
          <a:lstStyle/>
          <a:p>
            <a:r>
              <a:rPr lang="en-US" altLang="en-US" b="1" dirty="0">
                <a:latin typeface="+mn-lt"/>
                <a:ea typeface="Batang" panose="02030600000101010101" pitchFamily="18" charset="-127"/>
              </a:rPr>
              <a:t>SIMULATED ANNEALING</a:t>
            </a:r>
          </a:p>
        </p:txBody>
      </p:sp>
      <p:sp>
        <p:nvSpPr>
          <p:cNvPr id="3" name="Content Placeholder 2"/>
          <p:cNvSpPr>
            <a:spLocks noGrp="1"/>
          </p:cNvSpPr>
          <p:nvPr>
            <p:ph idx="1"/>
          </p:nvPr>
        </p:nvSpPr>
        <p:spPr>
          <a:xfrm>
            <a:off x="785421" y="1118628"/>
            <a:ext cx="10709893" cy="3309012"/>
          </a:xfrm>
        </p:spPr>
        <p:txBody>
          <a:bodyPr>
            <a:noAutofit/>
          </a:bodyPr>
          <a:lstStyle/>
          <a:p>
            <a:pPr algn="just">
              <a:lnSpc>
                <a:spcPct val="100000"/>
              </a:lnSpc>
            </a:pPr>
            <a:r>
              <a:rPr lang="en-US" sz="2400" dirty="0"/>
              <a:t>Simulated Annealing is a modified version of stochastic hill climbing.</a:t>
            </a:r>
          </a:p>
          <a:p>
            <a:pPr algn="just">
              <a:lnSpc>
                <a:spcPct val="100000"/>
              </a:lnSpc>
            </a:pPr>
            <a:r>
              <a:rPr lang="en-US" sz="2400" dirty="0"/>
              <a:t>It is a heuristic search algorithm applied to achieve optimization in artificial intelligence issues. </a:t>
            </a:r>
          </a:p>
          <a:p>
            <a:pPr algn="just">
              <a:lnSpc>
                <a:spcPct val="100000"/>
              </a:lnSpc>
            </a:pPr>
            <a:r>
              <a:rPr lang="en-US" sz="2400" dirty="0"/>
              <a:t>It explores the search space and avoids local optimum by employing a probabilistic method to accept a worse solution with a given probability.</a:t>
            </a:r>
          </a:p>
          <a:p>
            <a:pPr algn="just">
              <a:lnSpc>
                <a:spcPct val="100000"/>
              </a:lnSpc>
            </a:pPr>
            <a:r>
              <a:rPr lang="en-US" sz="2400" dirty="0"/>
              <a:t>In simulated annealing, "temperature" is a parameter that controls the probability of accepting worse solutions as the algorithm progresses. It is analogous to the temperature in the physical annealing process where materials are heated and then slowly cooled to remove defects and find a low-energy state.</a:t>
            </a:r>
          </a:p>
          <a:p>
            <a:pPr marL="0" indent="0">
              <a:buNone/>
            </a:pPr>
            <a:endParaRPr lang="en-US" sz="2400" dirty="0"/>
          </a:p>
        </p:txBody>
      </p:sp>
      <p:sp>
        <p:nvSpPr>
          <p:cNvPr id="4" name="Slide Number Placeholder 3"/>
          <p:cNvSpPr>
            <a:spLocks noGrp="1"/>
          </p:cNvSpPr>
          <p:nvPr>
            <p:ph type="sldNum" sz="quarter" idx="12"/>
          </p:nvPr>
        </p:nvSpPr>
        <p:spPr/>
        <p:txBody>
          <a:bodyPr/>
          <a:lstStyle/>
          <a:p>
            <a:fld id="{CBABCCC1-BF11-4F37-963E-1BCD5B23FD72}" type="slidenum">
              <a:rPr lang="en-IN" smtClean="0"/>
              <a:pPr/>
              <a:t>17</a:t>
            </a:fld>
            <a:endParaRPr lang="en-IN"/>
          </a:p>
        </p:txBody>
      </p:sp>
      <p:sp>
        <p:nvSpPr>
          <p:cNvPr id="6" name="TextBox 5">
            <a:extLst>
              <a:ext uri="{FF2B5EF4-FFF2-40B4-BE49-F238E27FC236}">
                <a16:creationId xmlns:a16="http://schemas.microsoft.com/office/drawing/2014/main" id="{BFA3C978-601D-CA8F-ABC6-6102C64344E0}"/>
              </a:ext>
            </a:extLst>
          </p:cNvPr>
          <p:cNvSpPr txBox="1"/>
          <p:nvPr/>
        </p:nvSpPr>
        <p:spPr>
          <a:xfrm>
            <a:off x="2910432" y="5284247"/>
            <a:ext cx="6100762" cy="646331"/>
          </a:xfrm>
          <a:prstGeom prst="rect">
            <a:avLst/>
          </a:prstGeom>
          <a:noFill/>
        </p:spPr>
        <p:txBody>
          <a:bodyPr wrap="square">
            <a:spAutoFit/>
          </a:bodyPr>
          <a:lstStyle/>
          <a:p>
            <a:r>
              <a:rPr lang="en-IN" b="1" dirty="0"/>
              <a:t>Example:</a:t>
            </a:r>
            <a:r>
              <a:rPr lang="en-IN" dirty="0"/>
              <a:t> </a:t>
            </a:r>
          </a:p>
          <a:p>
            <a:r>
              <a:rPr lang="en-IN" dirty="0">
                <a:hlinkClick r:id="rId2"/>
              </a:rPr>
              <a:t>https://www.youtube.com/watch?v=uK6nbn7hArQ</a:t>
            </a:r>
            <a:r>
              <a:rPr lang="en-IN" dirty="0"/>
              <a:t> </a:t>
            </a:r>
          </a:p>
        </p:txBody>
      </p:sp>
    </p:spTree>
    <p:extLst>
      <p:ext uri="{BB962C8B-B14F-4D97-AF65-F5344CB8AC3E}">
        <p14:creationId xmlns:p14="http://schemas.microsoft.com/office/powerpoint/2010/main" val="2553985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58538"/>
            <a:ext cx="10515600" cy="3805646"/>
          </a:xfrm>
        </p:spPr>
        <p:txBody>
          <a:bodyPr>
            <a:noAutofit/>
          </a:bodyPr>
          <a:lstStyle/>
          <a:p>
            <a:pPr marL="0" indent="0">
              <a:buNone/>
            </a:pPr>
            <a:r>
              <a:rPr lang="en-US" sz="2400" b="1" dirty="0"/>
              <a:t>Key Points about Temperature in Simulated Annealing:</a:t>
            </a:r>
          </a:p>
          <a:p>
            <a:pPr algn="just">
              <a:buFont typeface="Wingdings" panose="05000000000000000000" pitchFamily="2" charset="2"/>
              <a:buChar char="§"/>
            </a:pPr>
            <a:r>
              <a:rPr lang="en-US" sz="2400" b="1" dirty="0"/>
              <a:t>High Temperature</a:t>
            </a:r>
            <a:r>
              <a:rPr lang="en-US" sz="2400" dirty="0"/>
              <a:t>: </a:t>
            </a:r>
            <a:r>
              <a:rPr lang="en-US" sz="2400" dirty="0">
                <a:solidFill>
                  <a:schemeClr val="accent3">
                    <a:lumMod val="75000"/>
                  </a:schemeClr>
                </a:solidFill>
              </a:rPr>
              <a:t>At the start, the temperature is set high, allowing the algorithm to accept worse solutions with higher probability</a:t>
            </a:r>
            <a:r>
              <a:rPr lang="en-US" sz="2400" dirty="0"/>
              <a:t>. This helps in exploring the solution space more thoroughly and avoids getting trapped in local optima.</a:t>
            </a:r>
          </a:p>
          <a:p>
            <a:pPr algn="just">
              <a:buFont typeface="Wingdings" panose="05000000000000000000" pitchFamily="2" charset="2"/>
              <a:buChar char="§"/>
            </a:pPr>
            <a:r>
              <a:rPr lang="en-US" sz="2400" b="1" dirty="0"/>
              <a:t>Cooling Schedule</a:t>
            </a:r>
            <a:r>
              <a:rPr lang="en-US" sz="2400" dirty="0"/>
              <a:t>: </a:t>
            </a:r>
            <a:r>
              <a:rPr lang="en-US" sz="2400" dirty="0">
                <a:solidFill>
                  <a:schemeClr val="accent3">
                    <a:lumMod val="75000"/>
                  </a:schemeClr>
                </a:solidFill>
              </a:rPr>
              <a:t>The temperature is gradually reduced according to a cooling schedule</a:t>
            </a:r>
            <a:r>
              <a:rPr lang="en-US" sz="2400" dirty="0"/>
              <a:t>. This schedule dictates how quickly the temperature decreases over time.</a:t>
            </a:r>
          </a:p>
          <a:p>
            <a:pPr algn="just">
              <a:buFont typeface="Wingdings" panose="05000000000000000000" pitchFamily="2" charset="2"/>
              <a:buChar char="§"/>
            </a:pPr>
            <a:r>
              <a:rPr lang="en-US" sz="2400" b="1" dirty="0"/>
              <a:t>Low Temperature</a:t>
            </a:r>
            <a:r>
              <a:rPr lang="en-US" sz="2400" dirty="0"/>
              <a:t>: </a:t>
            </a:r>
            <a:r>
              <a:rPr lang="en-US" sz="2400" dirty="0">
                <a:solidFill>
                  <a:schemeClr val="accent3">
                    <a:lumMod val="75000"/>
                  </a:schemeClr>
                </a:solidFill>
              </a:rPr>
              <a:t>As the temperature decreases, the probability of accepting worse solutions decreases</a:t>
            </a:r>
            <a:r>
              <a:rPr lang="en-US" sz="2400" dirty="0"/>
              <a:t>, allowing the algorithm to converge to an optimal or near-optimal solution.</a:t>
            </a:r>
          </a:p>
          <a:p>
            <a:pPr marL="0" indent="0">
              <a:buNone/>
            </a:pPr>
            <a:endParaRPr lang="en-US" sz="2400" dirty="0"/>
          </a:p>
        </p:txBody>
      </p:sp>
      <p:sp>
        <p:nvSpPr>
          <p:cNvPr id="4" name="Slide Number Placeholder 3"/>
          <p:cNvSpPr>
            <a:spLocks noGrp="1"/>
          </p:cNvSpPr>
          <p:nvPr>
            <p:ph type="sldNum" sz="quarter" idx="12"/>
          </p:nvPr>
        </p:nvSpPr>
        <p:spPr/>
        <p:txBody>
          <a:bodyPr/>
          <a:lstStyle/>
          <a:p>
            <a:fld id="{CBABCCC1-BF11-4F37-963E-1BCD5B23FD72}" type="slidenum">
              <a:rPr lang="en-IN" smtClean="0"/>
              <a:pPr/>
              <a:t>18</a:t>
            </a:fld>
            <a:endParaRPr lang="en-IN"/>
          </a:p>
        </p:txBody>
      </p:sp>
      <p:pic>
        <p:nvPicPr>
          <p:cNvPr id="7" name="Picture 2" descr="KL University - Wikipedia">
            <a:extLst>
              <a:ext uri="{FF2B5EF4-FFF2-40B4-BE49-F238E27FC236}">
                <a16:creationId xmlns:a16="http://schemas.microsoft.com/office/drawing/2014/main" id="{E3F7B1F2-0140-87C8-2E8D-0EB90F151C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4A38741C-FB5F-E5C5-D3BB-7BA5A3C4143F}"/>
              </a:ext>
            </a:extLst>
          </p:cNvPr>
          <p:cNvSpPr>
            <a:spLocks noGrp="1" noChangeArrowheads="1"/>
          </p:cNvSpPr>
          <p:nvPr>
            <p:ph type="title"/>
          </p:nvPr>
        </p:nvSpPr>
        <p:spPr>
          <a:xfrm>
            <a:off x="2977498" y="287383"/>
            <a:ext cx="5809451" cy="618309"/>
          </a:xfrm>
        </p:spPr>
        <p:txBody>
          <a:bodyPr>
            <a:noAutofit/>
          </a:bodyPr>
          <a:lstStyle/>
          <a:p>
            <a:r>
              <a:rPr lang="en-US" altLang="en-US" b="1" dirty="0">
                <a:latin typeface="+mn-lt"/>
                <a:ea typeface="Batang" panose="02030600000101010101" pitchFamily="18" charset="-127"/>
              </a:rPr>
              <a:t>SIMULATED ANNEALING</a:t>
            </a:r>
          </a:p>
        </p:txBody>
      </p:sp>
    </p:spTree>
    <p:extLst>
      <p:ext uri="{BB962C8B-B14F-4D97-AF65-F5344CB8AC3E}">
        <p14:creationId xmlns:p14="http://schemas.microsoft.com/office/powerpoint/2010/main" val="204858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steps of the simulated annealing algorithm</a:t>
            </a:r>
            <a:endParaRPr lang="en-IN" dirty="0"/>
          </a:p>
        </p:txBody>
      </p:sp>
      <p:sp>
        <p:nvSpPr>
          <p:cNvPr id="3" name="Content Placeholder 2"/>
          <p:cNvSpPr>
            <a:spLocks noGrp="1"/>
          </p:cNvSpPr>
          <p:nvPr>
            <p:ph idx="1"/>
          </p:nvPr>
        </p:nvSpPr>
        <p:spPr>
          <a:xfrm>
            <a:off x="1021064" y="1501926"/>
            <a:ext cx="10149871" cy="4037749"/>
          </a:xfrm>
        </p:spPr>
        <p:txBody>
          <a:bodyPr>
            <a:noAutofit/>
          </a:bodyPr>
          <a:lstStyle/>
          <a:p>
            <a:r>
              <a:rPr lang="en-US" sz="2400" dirty="0"/>
              <a:t>Start with an initial solution.</a:t>
            </a:r>
          </a:p>
          <a:p>
            <a:r>
              <a:rPr lang="en-US" sz="2400" dirty="0"/>
              <a:t>Set the initial temperature to a high value.</a:t>
            </a:r>
          </a:p>
          <a:p>
            <a:r>
              <a:rPr lang="en-US" sz="2400" dirty="0"/>
              <a:t>Repeat the following steps until the stopping criterion is met:</a:t>
            </a:r>
          </a:p>
          <a:p>
            <a:pPr lvl="1"/>
            <a:r>
              <a:rPr lang="en-US" dirty="0"/>
              <a:t>Generate a new solution by making a small modification to the current solution.</a:t>
            </a:r>
          </a:p>
          <a:p>
            <a:pPr lvl="1"/>
            <a:r>
              <a:rPr lang="en-US" dirty="0"/>
              <a:t>Evaluate the objective function of the new solution.</a:t>
            </a:r>
          </a:p>
          <a:p>
            <a:pPr lvl="1"/>
            <a:r>
              <a:rPr lang="en-US" dirty="0"/>
              <a:t>If the new solution improves the objective function, accept it as the new current solution.</a:t>
            </a:r>
          </a:p>
          <a:p>
            <a:pPr lvl="1"/>
            <a:r>
              <a:rPr lang="en-US" dirty="0"/>
              <a:t>If the new solution does not improve the objective function, accept it with a probability that depends on the difference between the objective function values of the current and new solutions and the current temperature.</a:t>
            </a:r>
          </a:p>
          <a:p>
            <a:pPr lvl="1"/>
            <a:r>
              <a:rPr lang="en-US" dirty="0"/>
              <a:t>Decrease the temperature according to a cooling schedule.</a:t>
            </a:r>
          </a:p>
          <a:p>
            <a:endParaRPr lang="en-IN" sz="2400" dirty="0"/>
          </a:p>
        </p:txBody>
      </p:sp>
      <p:sp>
        <p:nvSpPr>
          <p:cNvPr id="4" name="Slide Number Placeholder 3"/>
          <p:cNvSpPr>
            <a:spLocks noGrp="1"/>
          </p:cNvSpPr>
          <p:nvPr>
            <p:ph type="sldNum" sz="quarter" idx="12"/>
          </p:nvPr>
        </p:nvSpPr>
        <p:spPr/>
        <p:txBody>
          <a:bodyPr/>
          <a:lstStyle/>
          <a:p>
            <a:fld id="{CBABCCC1-BF11-4F37-963E-1BCD5B23FD72}" type="slidenum">
              <a:rPr lang="en-IN" smtClean="0"/>
              <a:pPr/>
              <a:t>19</a:t>
            </a:fld>
            <a:endParaRPr lang="en-IN"/>
          </a:p>
        </p:txBody>
      </p:sp>
    </p:spTree>
    <p:extLst>
      <p:ext uri="{BB962C8B-B14F-4D97-AF65-F5344CB8AC3E}">
        <p14:creationId xmlns:p14="http://schemas.microsoft.com/office/powerpoint/2010/main" val="297185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56B1547-DB6C-D2A7-D0DE-F1AA5E298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46" y="871287"/>
            <a:ext cx="11160548" cy="5573055"/>
          </a:xfrm>
          <a:prstGeom prst="rect">
            <a:avLst/>
          </a:prstGeom>
        </p:spPr>
      </p:pic>
      <p:pic>
        <p:nvPicPr>
          <p:cNvPr id="2" name="Picture 2" descr="KL University - Wikipedia">
            <a:extLst>
              <a:ext uri="{FF2B5EF4-FFF2-40B4-BE49-F238E27FC236}">
                <a16:creationId xmlns:a16="http://schemas.microsoft.com/office/drawing/2014/main" id="{638B15CD-2D11-696A-AE06-ED2ABA4F3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324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061532F-9939-BC35-473E-13231DEDF836}"/>
              </a:ext>
            </a:extLst>
          </p:cNvPr>
          <p:cNvSpPr>
            <a:spLocks noGrp="1"/>
          </p:cNvSpPr>
          <p:nvPr>
            <p:ph type="title"/>
          </p:nvPr>
        </p:nvSpPr>
        <p:spPr>
          <a:xfrm>
            <a:off x="1676400" y="136525"/>
            <a:ext cx="10515600" cy="933450"/>
          </a:xfrm>
        </p:spPr>
        <p:txBody>
          <a:bodyPr/>
          <a:lstStyle/>
          <a:p>
            <a:r>
              <a:rPr lang="en-US" b="1" dirty="0"/>
              <a:t>steps of the simulated annealing algorithm</a:t>
            </a:r>
            <a:endParaRPr lang="en-IN" dirty="0"/>
          </a:p>
        </p:txBody>
      </p:sp>
      <p:sp>
        <p:nvSpPr>
          <p:cNvPr id="3" name="Content Placeholder 2"/>
          <p:cNvSpPr>
            <a:spLocks noGrp="1"/>
          </p:cNvSpPr>
          <p:nvPr>
            <p:ph idx="1"/>
          </p:nvPr>
        </p:nvSpPr>
        <p:spPr>
          <a:xfrm>
            <a:off x="121919" y="1069975"/>
            <a:ext cx="11591109" cy="4351338"/>
          </a:xfrm>
        </p:spPr>
        <p:txBody>
          <a:bodyPr>
            <a:noAutofit/>
          </a:bodyPr>
          <a:lstStyle/>
          <a:p>
            <a:pPr lvl="1">
              <a:lnSpc>
                <a:spcPct val="110000"/>
              </a:lnSpc>
            </a:pPr>
            <a:r>
              <a:rPr lang="en-US" dirty="0"/>
              <a:t>Return the current solution as the final solution.</a:t>
            </a:r>
          </a:p>
          <a:p>
            <a:pPr lvl="1">
              <a:lnSpc>
                <a:spcPct val="170000"/>
              </a:lnSpc>
            </a:pPr>
            <a:r>
              <a:rPr lang="en-US" dirty="0"/>
              <a:t>The main principle of the simulated annealing algorithm is to control the level of randomness in the search process by altering the temperature parameter. </a:t>
            </a:r>
          </a:p>
          <a:p>
            <a:pPr lvl="1">
              <a:lnSpc>
                <a:spcPct val="170000"/>
              </a:lnSpc>
            </a:pPr>
            <a:r>
              <a:rPr lang="en-US" dirty="0"/>
              <a:t>High temperatures enable the algorithm to explore new regions of the search space by increasing its propensity to accept non-improving moves. The algorithm becomes more selective and concentrates on improving the solution as the temperature drops.</a:t>
            </a:r>
          </a:p>
          <a:p>
            <a:pPr lvl="1">
              <a:lnSpc>
                <a:spcPct val="170000"/>
              </a:lnSpc>
            </a:pPr>
            <a:r>
              <a:rPr lang="en-US" dirty="0"/>
              <a:t>Simulated annealing has been successfully applied to a wide range of optimization problems, such as the traveling salesman problem, the vehicle routing problem, and the job shop scheduling problem. However, it requires careful tuning of the temperature and cooling schedule parameters to achieve good performance.</a:t>
            </a:r>
          </a:p>
          <a:p>
            <a:endParaRPr lang="en-IN" sz="2400" dirty="0"/>
          </a:p>
        </p:txBody>
      </p:sp>
      <p:sp>
        <p:nvSpPr>
          <p:cNvPr id="4" name="Slide Number Placeholder 3"/>
          <p:cNvSpPr>
            <a:spLocks noGrp="1"/>
          </p:cNvSpPr>
          <p:nvPr>
            <p:ph type="sldNum" sz="quarter" idx="12"/>
          </p:nvPr>
        </p:nvSpPr>
        <p:spPr/>
        <p:txBody>
          <a:bodyPr/>
          <a:lstStyle/>
          <a:p>
            <a:fld id="{CBABCCC1-BF11-4F37-963E-1BCD5B23FD72}" type="slidenum">
              <a:rPr lang="en-IN" smtClean="0"/>
              <a:pPr/>
              <a:t>20</a:t>
            </a:fld>
            <a:endParaRPr lang="en-IN"/>
          </a:p>
        </p:txBody>
      </p:sp>
    </p:spTree>
    <p:extLst>
      <p:ext uri="{BB962C8B-B14F-4D97-AF65-F5344CB8AC3E}">
        <p14:creationId xmlns:p14="http://schemas.microsoft.com/office/powerpoint/2010/main" val="1937376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7663" y="108843"/>
            <a:ext cx="6659880" cy="1325563"/>
          </a:xfrm>
        </p:spPr>
        <p:txBody>
          <a:bodyPr/>
          <a:lstStyle/>
          <a:p>
            <a:r>
              <a:rPr lang="en-US" b="1" dirty="0"/>
              <a:t>Travelling Salesman Problem</a:t>
            </a:r>
            <a:endParaRPr lang="en-IN" dirty="0"/>
          </a:p>
        </p:txBody>
      </p:sp>
      <p:sp>
        <p:nvSpPr>
          <p:cNvPr id="3" name="Content Placeholder 2"/>
          <p:cNvSpPr>
            <a:spLocks noGrp="1"/>
          </p:cNvSpPr>
          <p:nvPr>
            <p:ph idx="1"/>
          </p:nvPr>
        </p:nvSpPr>
        <p:spPr>
          <a:xfrm>
            <a:off x="1055914" y="1764664"/>
            <a:ext cx="10515600" cy="3652067"/>
          </a:xfrm>
        </p:spPr>
        <p:txBody>
          <a:bodyPr/>
          <a:lstStyle/>
          <a:p>
            <a:pPr algn="just"/>
            <a:r>
              <a:rPr lang="en-US" dirty="0"/>
              <a:t>The Traveling Salesman Problem (TSP) is a well-known example of a combinatorial optimization problem in which the goal is to determine the quickest path between the starting city and a given set of cities. No known algorithm can complete it in polynomial time because it is an NP-hard problem.</a:t>
            </a:r>
          </a:p>
          <a:p>
            <a:pPr algn="just"/>
            <a:r>
              <a:rPr lang="en-US" b="1" dirty="0">
                <a:solidFill>
                  <a:schemeClr val="accent3">
                    <a:lumMod val="75000"/>
                  </a:schemeClr>
                </a:solidFill>
              </a:rPr>
              <a:t>Local search algorithms for the TSP work </a:t>
            </a:r>
            <a:r>
              <a:rPr lang="en-US" dirty="0">
                <a:solidFill>
                  <a:srgbClr val="FF0000"/>
                </a:solidFill>
              </a:rPr>
              <a:t>by</a:t>
            </a:r>
            <a:r>
              <a:rPr lang="en-US" dirty="0">
                <a:solidFill>
                  <a:schemeClr val="accent3">
                    <a:lumMod val="75000"/>
                  </a:schemeClr>
                </a:solidFill>
              </a:rPr>
              <a:t> </a:t>
            </a:r>
            <a:r>
              <a:rPr lang="en-US" dirty="0">
                <a:solidFill>
                  <a:srgbClr val="FF0000"/>
                </a:solidFill>
              </a:rPr>
              <a:t>starting with an initial solution and incrementally improving it by making small changes to it one at a time until no more advancements are possible</a:t>
            </a:r>
            <a:r>
              <a:rPr lang="en-US" dirty="0"/>
              <a:t>.</a:t>
            </a:r>
          </a:p>
          <a:p>
            <a:pPr algn="just"/>
            <a:endParaRPr lang="en-US" dirty="0"/>
          </a:p>
          <a:p>
            <a:pPr algn="just"/>
            <a:endParaRPr lang="en-US" dirty="0"/>
          </a:p>
          <a:p>
            <a:pPr algn="just"/>
            <a:endParaRPr lang="en-IN" dirty="0"/>
          </a:p>
        </p:txBody>
      </p:sp>
      <p:sp>
        <p:nvSpPr>
          <p:cNvPr id="4" name="Slide Number Placeholder 3"/>
          <p:cNvSpPr>
            <a:spLocks noGrp="1"/>
          </p:cNvSpPr>
          <p:nvPr>
            <p:ph type="sldNum" sz="quarter" idx="12"/>
          </p:nvPr>
        </p:nvSpPr>
        <p:spPr/>
        <p:txBody>
          <a:bodyPr/>
          <a:lstStyle/>
          <a:p>
            <a:fld id="{CBABCCC1-BF11-4F37-963E-1BCD5B23FD72}" type="slidenum">
              <a:rPr lang="en-IN" smtClean="0"/>
              <a:pPr/>
              <a:t>21</a:t>
            </a:fld>
            <a:endParaRPr lang="en-IN"/>
          </a:p>
        </p:txBody>
      </p:sp>
      <p:sp>
        <p:nvSpPr>
          <p:cNvPr id="5" name="Rectangle 1">
            <a:extLst>
              <a:ext uri="{FF2B5EF4-FFF2-40B4-BE49-F238E27FC236}">
                <a16:creationId xmlns:a16="http://schemas.microsoft.com/office/drawing/2014/main" id="{F911A78C-245B-02D8-90D8-74D762EAC7F4}"/>
              </a:ext>
            </a:extLst>
          </p:cNvPr>
          <p:cNvSpPr>
            <a:spLocks noChangeArrowheads="1"/>
          </p:cNvSpPr>
          <p:nvPr/>
        </p:nvSpPr>
        <p:spPr bwMode="auto">
          <a:xfrm>
            <a:off x="3581401" y="6077247"/>
            <a:ext cx="43965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The probability </a:t>
            </a:r>
            <a:r>
              <a:rPr kumimoji="0" lang="en-US" altLang="en-US" sz="2400" b="0" i="0" u="none" strike="noStrike" cap="none" normalizeH="0" baseline="0" dirty="0">
                <a:ln>
                  <a:noFill/>
                </a:ln>
                <a:solidFill>
                  <a:schemeClr val="tx1"/>
                </a:solidFill>
                <a:effectLst/>
                <a:latin typeface="Arial Unicode MS"/>
              </a:rPr>
              <a:t>P = exp(-ΔE/T)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6730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F3C2-64CE-7136-F3A3-14659C617C17}"/>
              </a:ext>
            </a:extLst>
          </p:cNvPr>
          <p:cNvSpPr>
            <a:spLocks noGrp="1"/>
          </p:cNvSpPr>
          <p:nvPr>
            <p:ph type="title"/>
          </p:nvPr>
        </p:nvSpPr>
        <p:spPr>
          <a:xfrm>
            <a:off x="672737" y="-888909"/>
            <a:ext cx="10515600" cy="1325563"/>
          </a:xfrm>
        </p:spPr>
        <p:txBody>
          <a:bodyPr/>
          <a:lstStyle/>
          <a:p>
            <a:endParaRPr lang="en-IN"/>
          </a:p>
        </p:txBody>
      </p:sp>
      <p:pic>
        <p:nvPicPr>
          <p:cNvPr id="5" name="Content Placeholder 4">
            <a:extLst>
              <a:ext uri="{FF2B5EF4-FFF2-40B4-BE49-F238E27FC236}">
                <a16:creationId xmlns:a16="http://schemas.microsoft.com/office/drawing/2014/main" id="{B38668E8-C6D8-5733-13F5-979A2FFDAD0C}"/>
              </a:ext>
            </a:extLst>
          </p:cNvPr>
          <p:cNvPicPr>
            <a:picLocks noGrp="1" noChangeAspect="1"/>
          </p:cNvPicPr>
          <p:nvPr>
            <p:ph idx="1"/>
          </p:nvPr>
        </p:nvPicPr>
        <p:blipFill>
          <a:blip r:embed="rId2"/>
          <a:stretch>
            <a:fillRect/>
          </a:stretch>
        </p:blipFill>
        <p:spPr>
          <a:xfrm>
            <a:off x="1772615" y="1027611"/>
            <a:ext cx="8646770" cy="5149352"/>
          </a:xfrm>
          <a:prstGeom prst="rect">
            <a:avLst/>
          </a:prstGeom>
        </p:spPr>
      </p:pic>
    </p:spTree>
    <p:extLst>
      <p:ext uri="{BB962C8B-B14F-4D97-AF65-F5344CB8AC3E}">
        <p14:creationId xmlns:p14="http://schemas.microsoft.com/office/powerpoint/2010/main" val="355576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Travelling Salesman Problem</a:t>
            </a:r>
            <a:endParaRPr lang="en-US"/>
          </a:p>
        </p:txBody>
      </p:sp>
      <p:sp>
        <p:nvSpPr>
          <p:cNvPr id="4" name="Slide Number Placeholder 3"/>
          <p:cNvSpPr>
            <a:spLocks noGrp="1"/>
          </p:cNvSpPr>
          <p:nvPr>
            <p:ph type="sldNum" sz="quarter" idx="12"/>
          </p:nvPr>
        </p:nvSpPr>
        <p:spPr/>
        <p:txBody>
          <a:bodyPr/>
          <a:lstStyle/>
          <a:p>
            <a:fld id="{CBABCCC1-BF11-4F37-963E-1BCD5B23FD72}" type="slidenum">
              <a:rPr lang="en-IN" smtClean="0"/>
              <a:pPr/>
              <a:t>23</a:t>
            </a:fld>
            <a:endParaRPr lang="en-IN"/>
          </a:p>
        </p:txBody>
      </p:sp>
      <p:pic>
        <p:nvPicPr>
          <p:cNvPr id="6" name="Picture 5">
            <a:extLst>
              <a:ext uri="{FF2B5EF4-FFF2-40B4-BE49-F238E27FC236}">
                <a16:creationId xmlns:a16="http://schemas.microsoft.com/office/drawing/2014/main" id="{7593D6C9-34C0-B36E-DC59-E67CA286F66C}"/>
              </a:ext>
            </a:extLst>
          </p:cNvPr>
          <p:cNvPicPr>
            <a:picLocks noChangeAspect="1"/>
          </p:cNvPicPr>
          <p:nvPr/>
        </p:nvPicPr>
        <p:blipFill rotWithShape="1">
          <a:blip r:embed="rId2" cstate="print"/>
          <a:srcRect l="2239" r="1433" b="5053"/>
          <a:stretch/>
        </p:blipFill>
        <p:spPr>
          <a:xfrm>
            <a:off x="1597742" y="2048262"/>
            <a:ext cx="9299367" cy="4005219"/>
          </a:xfrm>
          <a:prstGeom prst="rect">
            <a:avLst/>
          </a:prstGeom>
        </p:spPr>
      </p:pic>
    </p:spTree>
    <p:extLst>
      <p:ext uri="{BB962C8B-B14F-4D97-AF65-F5344CB8AC3E}">
        <p14:creationId xmlns:p14="http://schemas.microsoft.com/office/powerpoint/2010/main" val="3613949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cs typeface="Times New Roman" pitchFamily="18" charset="0"/>
              </a:rPr>
              <a:t>summary</a:t>
            </a:r>
          </a:p>
        </p:txBody>
      </p:sp>
      <p:sp>
        <p:nvSpPr>
          <p:cNvPr id="3" name="Content Placeholder 2"/>
          <p:cNvSpPr>
            <a:spLocks noGrp="1"/>
          </p:cNvSpPr>
          <p:nvPr>
            <p:ph idx="1"/>
          </p:nvPr>
        </p:nvSpPr>
        <p:spPr/>
        <p:txBody>
          <a:bodyPr>
            <a:normAutofit/>
          </a:bodyPr>
          <a:lstStyle/>
          <a:p>
            <a:pPr marL="0" indent="0" algn="just">
              <a:buNone/>
            </a:pPr>
            <a:r>
              <a:rPr lang="en-US" sz="1800" dirty="0"/>
              <a:t>Local search algorithms iteratively improve a single solution by making small modifications.</a:t>
            </a:r>
          </a:p>
          <a:p>
            <a:pPr algn="just"/>
            <a:r>
              <a:rPr lang="en-US" sz="1800" dirty="0"/>
              <a:t>Local search algorithms are often </a:t>
            </a:r>
            <a:r>
              <a:rPr lang="en-US" sz="1800" dirty="0">
                <a:solidFill>
                  <a:srgbClr val="FF0000"/>
                </a:solidFill>
              </a:rPr>
              <a:t>simple and efficient and can handle large solution spaces</a:t>
            </a:r>
            <a:r>
              <a:rPr lang="en-US" sz="1800" dirty="0"/>
              <a:t>.</a:t>
            </a:r>
          </a:p>
          <a:p>
            <a:pPr algn="just"/>
            <a:r>
              <a:rPr lang="en-US" sz="1800" dirty="0"/>
              <a:t>However, they are </a:t>
            </a:r>
            <a:r>
              <a:rPr lang="en-US" sz="1800" dirty="0">
                <a:solidFill>
                  <a:srgbClr val="FF0000"/>
                </a:solidFill>
              </a:rPr>
              <a:t>prone to get stuck in local optima</a:t>
            </a:r>
            <a:r>
              <a:rPr lang="en-US" sz="1800" dirty="0"/>
              <a:t>, where the solution is not the global optimum.</a:t>
            </a:r>
          </a:p>
          <a:p>
            <a:pPr algn="just"/>
            <a:r>
              <a:rPr lang="en-US" sz="1800" dirty="0">
                <a:solidFill>
                  <a:srgbClr val="FF0000"/>
                </a:solidFill>
              </a:rPr>
              <a:t>To overcome this limitation</a:t>
            </a:r>
            <a:r>
              <a:rPr lang="en-US" sz="1800" dirty="0"/>
              <a:t>, </a:t>
            </a:r>
            <a:r>
              <a:rPr lang="en-US" sz="1800" dirty="0">
                <a:solidFill>
                  <a:srgbClr val="FF0000"/>
                </a:solidFill>
              </a:rPr>
              <a:t>various modifications to local search algorithms </a:t>
            </a:r>
            <a:r>
              <a:rPr lang="en-US" sz="1800" dirty="0"/>
              <a:t>have been proposed, </a:t>
            </a:r>
            <a:r>
              <a:rPr lang="en-US" sz="1800" dirty="0">
                <a:solidFill>
                  <a:srgbClr val="FF0000"/>
                </a:solidFill>
              </a:rPr>
              <a:t>such as tabu search, simulated annealing, and genetic algorithms</a:t>
            </a:r>
            <a:r>
              <a:rPr lang="en-US" sz="1800" dirty="0"/>
              <a:t>.</a:t>
            </a:r>
          </a:p>
          <a:p>
            <a:endParaRPr lang="en-US" dirty="0"/>
          </a:p>
        </p:txBody>
      </p:sp>
      <p:sp>
        <p:nvSpPr>
          <p:cNvPr id="4" name="Slide Number Placeholder 3"/>
          <p:cNvSpPr>
            <a:spLocks noGrp="1"/>
          </p:cNvSpPr>
          <p:nvPr>
            <p:ph type="sldNum" sz="quarter" idx="12"/>
          </p:nvPr>
        </p:nvSpPr>
        <p:spPr/>
        <p:txBody>
          <a:bodyPr/>
          <a:lstStyle/>
          <a:p>
            <a:fld id="{CBABCCC1-BF11-4F37-963E-1BCD5B23FD72}" type="slidenum">
              <a:rPr lang="en-IN" smtClean="0"/>
              <a:pPr/>
              <a:t>24</a:t>
            </a:fld>
            <a:endParaRPr lang="en-IN"/>
          </a:p>
        </p:txBody>
      </p:sp>
      <p:sp>
        <p:nvSpPr>
          <p:cNvPr id="5" name="AutoShape 2" descr="https://powerpoint.officeapps.live.com/pods/GetClipboardImage.ashx?Id=292f553b-e2ca-4a17-b214-9b1f6e911ac9&amp;DC=PSG4&amp;pkey=101eabd3-e064-45af-a8d2-4c4660e7f5eb&amp;wdwaccluster=PSG4"/>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powerpoint.officeapps.live.com/pods/GetClipboardImage.ashx?Id=b98e8b29-314c-4363-8e3b-3e3f9b00f6f6&amp;DC=PSG4&amp;pkey=5c11d797-2317-4784-89f7-3b815a96f3d0&amp;wdwaccluster=PSG4"/>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19378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711F7-E08A-8F1D-96B4-F8E13A339B6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464023-ED09-0569-9C19-6194ED516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474"/>
            <a:ext cx="12192000" cy="6455052"/>
          </a:xfrm>
          <a:prstGeom prst="rect">
            <a:avLst/>
          </a:prstGeom>
        </p:spPr>
      </p:pic>
      <p:pic>
        <p:nvPicPr>
          <p:cNvPr id="5" name="Picture 4">
            <a:extLst>
              <a:ext uri="{FF2B5EF4-FFF2-40B4-BE49-F238E27FC236}">
                <a16:creationId xmlns:a16="http://schemas.microsoft.com/office/drawing/2014/main" id="{B86921FF-D4A4-CE1B-739D-A474A9289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1934"/>
            <a:ext cx="12192000" cy="6054132"/>
          </a:xfrm>
          <a:prstGeom prst="rect">
            <a:avLst/>
          </a:prstGeom>
        </p:spPr>
      </p:pic>
      <p:pic>
        <p:nvPicPr>
          <p:cNvPr id="7" name="Picture 6">
            <a:extLst>
              <a:ext uri="{FF2B5EF4-FFF2-40B4-BE49-F238E27FC236}">
                <a16:creationId xmlns:a16="http://schemas.microsoft.com/office/drawing/2014/main" id="{FC5F2467-A161-6AC6-6D4F-2D1DBBF51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656526"/>
          </a:xfrm>
          <a:prstGeom prst="rect">
            <a:avLst/>
          </a:prstGeom>
        </p:spPr>
      </p:pic>
    </p:spTree>
    <p:extLst>
      <p:ext uri="{BB962C8B-B14F-4D97-AF65-F5344CB8AC3E}">
        <p14:creationId xmlns:p14="http://schemas.microsoft.com/office/powerpoint/2010/main" val="140440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84C7A-FC99-FFC7-8776-5878AD46F7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3DF8C9-0417-7A91-4A03-AED1E3587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474"/>
            <a:ext cx="12192000" cy="6455052"/>
          </a:xfrm>
          <a:prstGeom prst="rect">
            <a:avLst/>
          </a:prstGeom>
        </p:spPr>
      </p:pic>
      <p:pic>
        <p:nvPicPr>
          <p:cNvPr id="5" name="Picture 4">
            <a:extLst>
              <a:ext uri="{FF2B5EF4-FFF2-40B4-BE49-F238E27FC236}">
                <a16:creationId xmlns:a16="http://schemas.microsoft.com/office/drawing/2014/main" id="{9B6A3EE9-4021-672C-DDC5-3F18E424B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1934"/>
            <a:ext cx="12192000" cy="6054132"/>
          </a:xfrm>
          <a:prstGeom prst="rect">
            <a:avLst/>
          </a:prstGeom>
        </p:spPr>
      </p:pic>
    </p:spTree>
    <p:extLst>
      <p:ext uri="{BB962C8B-B14F-4D97-AF65-F5344CB8AC3E}">
        <p14:creationId xmlns:p14="http://schemas.microsoft.com/office/powerpoint/2010/main" val="2515021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6E166-A91F-C410-351A-C08B310557F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DA2541D-4942-C4D6-805B-2FF7233B1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474"/>
            <a:ext cx="12192000" cy="6455052"/>
          </a:xfrm>
          <a:prstGeom prst="rect">
            <a:avLst/>
          </a:prstGeom>
        </p:spPr>
      </p:pic>
    </p:spTree>
    <p:extLst>
      <p:ext uri="{BB962C8B-B14F-4D97-AF65-F5344CB8AC3E}">
        <p14:creationId xmlns:p14="http://schemas.microsoft.com/office/powerpoint/2010/main" val="4018334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C29C1-5F8F-B382-3F7A-07022E57AD28}"/>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C3F20287-A453-0594-D353-373B5A8F8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 y="825287"/>
            <a:ext cx="10397599" cy="5627283"/>
          </a:xfrm>
          <a:prstGeom prst="rect">
            <a:avLst/>
          </a:prstGeom>
        </p:spPr>
      </p:pic>
    </p:spTree>
    <p:extLst>
      <p:ext uri="{BB962C8B-B14F-4D97-AF65-F5344CB8AC3E}">
        <p14:creationId xmlns:p14="http://schemas.microsoft.com/office/powerpoint/2010/main" val="1348124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643AC-8606-E4D7-1333-49D6FEB9B4AF}"/>
            </a:ext>
          </a:extLst>
        </p:cNvPr>
        <p:cNvGrpSpPr/>
        <p:nvPr/>
      </p:nvGrpSpPr>
      <p:grpSpPr>
        <a:xfrm>
          <a:off x="0" y="0"/>
          <a:ext cx="0" cy="0"/>
          <a:chOff x="0" y="0"/>
          <a:chExt cx="0" cy="0"/>
        </a:xfrm>
      </p:grpSpPr>
      <p:pic>
        <p:nvPicPr>
          <p:cNvPr id="31" name="Picture 30">
            <a:extLst>
              <a:ext uri="{FF2B5EF4-FFF2-40B4-BE49-F238E27FC236}">
                <a16:creationId xmlns:a16="http://schemas.microsoft.com/office/drawing/2014/main" id="{A216C8AA-6DF1-12C5-E258-0F8C34AAA491}"/>
              </a:ext>
            </a:extLst>
          </p:cNvPr>
          <p:cNvPicPr>
            <a:picLocks noChangeAspect="1"/>
          </p:cNvPicPr>
          <p:nvPr/>
        </p:nvPicPr>
        <p:blipFill>
          <a:blip r:embed="rId2">
            <a:extLst>
              <a:ext uri="{28A0092B-C50C-407E-A947-70E740481C1C}">
                <a14:useLocalDpi xmlns:a14="http://schemas.microsoft.com/office/drawing/2010/main" val="0"/>
              </a:ext>
            </a:extLst>
          </a:blip>
          <a:srcRect l="-1572" t="982" r="46286" b="35814"/>
          <a:stretch>
            <a:fillRect/>
          </a:stretch>
        </p:blipFill>
        <p:spPr>
          <a:xfrm>
            <a:off x="1915886" y="1036946"/>
            <a:ext cx="6740434" cy="4083694"/>
          </a:xfrm>
          <a:prstGeom prst="rect">
            <a:avLst/>
          </a:prstGeom>
        </p:spPr>
      </p:pic>
    </p:spTree>
    <p:extLst>
      <p:ext uri="{BB962C8B-B14F-4D97-AF65-F5344CB8AC3E}">
        <p14:creationId xmlns:p14="http://schemas.microsoft.com/office/powerpoint/2010/main" val="268407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530BA-F27E-5C2D-1CCC-2638C7AAEB9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A3CA62D-6945-0509-31EF-A40F9CB5F2F7}"/>
              </a:ext>
            </a:extLst>
          </p:cNvPr>
          <p:cNvPicPr>
            <a:picLocks noChangeAspect="1"/>
          </p:cNvPicPr>
          <p:nvPr/>
        </p:nvPicPr>
        <p:blipFill>
          <a:blip r:embed="rId2">
            <a:extLst>
              <a:ext uri="{28A0092B-C50C-407E-A947-70E740481C1C}">
                <a14:useLocalDpi xmlns:a14="http://schemas.microsoft.com/office/drawing/2010/main" val="0"/>
              </a:ext>
            </a:extLst>
          </a:blip>
          <a:srcRect r="2429" b="20219"/>
          <a:stretch>
            <a:fillRect/>
          </a:stretch>
        </p:blipFill>
        <p:spPr>
          <a:xfrm>
            <a:off x="148046" y="825137"/>
            <a:ext cx="11895908" cy="5558246"/>
          </a:xfrm>
          <a:prstGeom prst="rect">
            <a:avLst/>
          </a:prstGeom>
        </p:spPr>
      </p:pic>
    </p:spTree>
    <p:extLst>
      <p:ext uri="{BB962C8B-B14F-4D97-AF65-F5344CB8AC3E}">
        <p14:creationId xmlns:p14="http://schemas.microsoft.com/office/powerpoint/2010/main" val="4223169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1F9C2-5A3B-CD48-74ED-AB73F909087E}"/>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440C6CE0-A63B-39B4-E960-D04D298E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696189"/>
            <a:ext cx="11895908" cy="6562405"/>
          </a:xfrm>
          <a:prstGeom prst="rect">
            <a:avLst/>
          </a:prstGeom>
        </p:spPr>
      </p:pic>
    </p:spTree>
    <p:extLst>
      <p:ext uri="{BB962C8B-B14F-4D97-AF65-F5344CB8AC3E}">
        <p14:creationId xmlns:p14="http://schemas.microsoft.com/office/powerpoint/2010/main" val="962519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32166" y="956536"/>
            <a:ext cx="6659880" cy="745607"/>
          </a:xfrm>
        </p:spPr>
        <p:txBody>
          <a:bodyPr>
            <a:normAutofit/>
          </a:bodyPr>
          <a:lstStyle/>
          <a:p>
            <a:r>
              <a:rPr lang="en-US" dirty="0"/>
              <a:t>BLOCKs WORLD PROBLEM</a:t>
            </a:r>
            <a:endParaRPr lang="en-US" dirty="0">
              <a:cs typeface="Times New Roman" pitchFamily="18" charset="0"/>
            </a:endParaRPr>
          </a:p>
        </p:txBody>
      </p:sp>
      <p:sp>
        <p:nvSpPr>
          <p:cNvPr id="3" name="Content Placeholder 2"/>
          <p:cNvSpPr>
            <a:spLocks noGrp="1"/>
          </p:cNvSpPr>
          <p:nvPr>
            <p:ph idx="1"/>
          </p:nvPr>
        </p:nvSpPr>
        <p:spPr>
          <a:xfrm>
            <a:off x="838200" y="2141537"/>
            <a:ext cx="10515600" cy="4351338"/>
          </a:xfrm>
        </p:spPr>
        <p:txBody>
          <a:bodyPr>
            <a:normAutofit/>
          </a:bodyPr>
          <a:lstStyle/>
          <a:p>
            <a:pPr algn="just"/>
            <a:r>
              <a:rPr lang="en-US" sz="1800" dirty="0"/>
              <a:t>The most important step in solving any hill-climbing issue is to pick the right heuristic function.</a:t>
            </a:r>
            <a:endParaRPr lang="en-IN" sz="1800" dirty="0"/>
          </a:p>
          <a:p>
            <a:pPr marL="0" indent="0" algn="just">
              <a:buNone/>
            </a:pPr>
            <a:r>
              <a:rPr lang="en-US" sz="1800" dirty="0"/>
              <a:t>Definition of such a function, h</a:t>
            </a:r>
            <a:endParaRPr lang="en-IN" sz="1800" dirty="0"/>
          </a:p>
          <a:p>
            <a:pPr algn="just"/>
            <a:r>
              <a:rPr lang="en-US" sz="1800" dirty="0"/>
              <a:t> If the block is appropriately positioned, h(x) = +1 for all the blocks in the support structure; otherwise, h(x) = -1 for all the blocks in the support structure.</a:t>
            </a:r>
            <a:endParaRPr lang="en-IN" sz="1800" dirty="0"/>
          </a:p>
          <a:p>
            <a:pPr marL="0" indent="0">
              <a:buNone/>
            </a:pPr>
            <a:r>
              <a:rPr lang="en-US" sz="1800" dirty="0"/>
              <a:t> </a:t>
            </a:r>
            <a:endParaRPr lang="en-IN" sz="1800" dirty="0"/>
          </a:p>
        </p:txBody>
      </p:sp>
      <p:sp>
        <p:nvSpPr>
          <p:cNvPr id="4" name="Slide Number Placeholder 3"/>
          <p:cNvSpPr>
            <a:spLocks noGrp="1"/>
          </p:cNvSpPr>
          <p:nvPr>
            <p:ph type="sldNum" sz="quarter" idx="12"/>
          </p:nvPr>
        </p:nvSpPr>
        <p:spPr/>
        <p:txBody>
          <a:bodyPr/>
          <a:lstStyle/>
          <a:p>
            <a:fld id="{CBABCCC1-BF11-4F37-963E-1BCD5B23FD72}" type="slidenum">
              <a:rPr lang="en-IN" smtClean="0"/>
              <a:pPr/>
              <a:t>7</a:t>
            </a:fld>
            <a:endParaRPr lang="en-IN"/>
          </a:p>
        </p:txBody>
      </p:sp>
      <p:pic>
        <p:nvPicPr>
          <p:cNvPr id="5" name="Picture 4" descr="IMG_256"/>
          <p:cNvPicPr/>
          <p:nvPr/>
        </p:nvPicPr>
        <p:blipFill rotWithShape="1">
          <a:blip r:embed="rId2" cstate="print"/>
          <a:srcRect l="3866" t="2874" r="9860" b="8022"/>
          <a:stretch/>
        </p:blipFill>
        <p:spPr>
          <a:xfrm>
            <a:off x="4250531" y="3648075"/>
            <a:ext cx="3664744" cy="2405406"/>
          </a:xfrm>
          <a:prstGeom prst="rect">
            <a:avLst/>
          </a:prstGeom>
          <a:noFill/>
          <a:ln w="9525">
            <a:noFill/>
          </a:ln>
        </p:spPr>
      </p:pic>
    </p:spTree>
    <p:extLst>
      <p:ext uri="{BB962C8B-B14F-4D97-AF65-F5344CB8AC3E}">
        <p14:creationId xmlns:p14="http://schemas.microsoft.com/office/powerpoint/2010/main" val="362146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7739" y="1301629"/>
            <a:ext cx="9207712" cy="892931"/>
          </a:xfrm>
        </p:spPr>
        <p:txBody>
          <a:bodyPr>
            <a:normAutofit/>
          </a:bodyPr>
          <a:lstStyle/>
          <a:p>
            <a:pPr algn="just"/>
            <a:r>
              <a:rPr lang="en-US" sz="1800" dirty="0"/>
              <a:t>Any block that has the same support structure as the objective state is referred to in this context as being appropriately positioned. Let's have a look at all the iterations and their heuristics to achieve the goal state using the hill climbing approach we outlined earlier:</a:t>
            </a:r>
            <a:endParaRPr lang="en-IN" sz="1800" dirty="0"/>
          </a:p>
        </p:txBody>
      </p:sp>
      <p:sp>
        <p:nvSpPr>
          <p:cNvPr id="4" name="Slide Number Placeholder 3"/>
          <p:cNvSpPr>
            <a:spLocks noGrp="1"/>
          </p:cNvSpPr>
          <p:nvPr>
            <p:ph type="sldNum" sz="quarter" idx="12"/>
          </p:nvPr>
        </p:nvSpPr>
        <p:spPr/>
        <p:txBody>
          <a:bodyPr/>
          <a:lstStyle/>
          <a:p>
            <a:fld id="{CBABCCC1-BF11-4F37-963E-1BCD5B23FD72}" type="slidenum">
              <a:rPr lang="en-IN" smtClean="0"/>
              <a:pPr/>
              <a:t>8</a:t>
            </a:fld>
            <a:endParaRPr lang="en-IN"/>
          </a:p>
        </p:txBody>
      </p:sp>
      <p:pic>
        <p:nvPicPr>
          <p:cNvPr id="5" name="Picture 4" descr="IMG_256"/>
          <p:cNvPicPr/>
          <p:nvPr/>
        </p:nvPicPr>
        <p:blipFill rotWithShape="1">
          <a:blip r:embed="rId2" cstate="print"/>
          <a:srcRect l="2240" t="2987" r="3451" b="5966"/>
          <a:stretch/>
        </p:blipFill>
        <p:spPr>
          <a:xfrm>
            <a:off x="1780903" y="2447109"/>
            <a:ext cx="5293027" cy="3565781"/>
          </a:xfrm>
          <a:prstGeom prst="rect">
            <a:avLst/>
          </a:prstGeom>
          <a:noFill/>
          <a:ln w="9525">
            <a:noFill/>
          </a:ln>
        </p:spPr>
      </p:pic>
      <p:sp>
        <p:nvSpPr>
          <p:cNvPr id="6" name="TextBox 5">
            <a:extLst>
              <a:ext uri="{FF2B5EF4-FFF2-40B4-BE49-F238E27FC236}">
                <a16:creationId xmlns:a16="http://schemas.microsoft.com/office/drawing/2014/main" id="{AA575F4F-4D64-1461-74A6-C20FEAC3E271}"/>
              </a:ext>
            </a:extLst>
          </p:cNvPr>
          <p:cNvSpPr txBox="1"/>
          <p:nvPr/>
        </p:nvSpPr>
        <p:spPr>
          <a:xfrm>
            <a:off x="7250906" y="3417872"/>
            <a:ext cx="5179219" cy="646331"/>
          </a:xfrm>
          <a:prstGeom prst="rect">
            <a:avLst/>
          </a:prstGeom>
          <a:noFill/>
        </p:spPr>
        <p:txBody>
          <a:bodyPr wrap="square">
            <a:spAutoFit/>
          </a:bodyPr>
          <a:lstStyle/>
          <a:p>
            <a:r>
              <a:rPr lang="en-IN" b="1" dirty="0"/>
              <a:t>Example:</a:t>
            </a:r>
          </a:p>
          <a:p>
            <a:r>
              <a:rPr lang="en-IN" dirty="0">
                <a:hlinkClick r:id="rId3"/>
              </a:rPr>
              <a:t>https://www.youtube.com/watch?v=2SlO34_VsY4</a:t>
            </a:r>
            <a:r>
              <a:rPr lang="en-IN" dirty="0"/>
              <a:t> </a:t>
            </a:r>
          </a:p>
        </p:txBody>
      </p:sp>
    </p:spTree>
    <p:extLst>
      <p:ext uri="{BB962C8B-B14F-4D97-AF65-F5344CB8AC3E}">
        <p14:creationId xmlns:p14="http://schemas.microsoft.com/office/powerpoint/2010/main" val="4274590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C7EB4-694D-CEDB-4177-39F74795A02B}"/>
            </a:ext>
          </a:extLst>
        </p:cNvPr>
        <p:cNvGrpSpPr/>
        <p:nvPr/>
      </p:nvGrpSpPr>
      <p:grpSpPr>
        <a:xfrm>
          <a:off x="0" y="0"/>
          <a:ext cx="0" cy="0"/>
          <a:chOff x="0" y="0"/>
          <a:chExt cx="0" cy="0"/>
        </a:xfrm>
      </p:grpSpPr>
      <p:pic>
        <p:nvPicPr>
          <p:cNvPr id="25" name="Picture 24">
            <a:extLst>
              <a:ext uri="{FF2B5EF4-FFF2-40B4-BE49-F238E27FC236}">
                <a16:creationId xmlns:a16="http://schemas.microsoft.com/office/drawing/2014/main" id="{25576F74-23C6-3765-C686-B8F500BDAA44}"/>
              </a:ext>
            </a:extLst>
          </p:cNvPr>
          <p:cNvPicPr>
            <a:picLocks noChangeAspect="1"/>
          </p:cNvPicPr>
          <p:nvPr/>
        </p:nvPicPr>
        <p:blipFill>
          <a:blip r:embed="rId2">
            <a:extLst>
              <a:ext uri="{28A0092B-C50C-407E-A947-70E740481C1C}">
                <a14:useLocalDpi xmlns:a14="http://schemas.microsoft.com/office/drawing/2010/main" val="0"/>
              </a:ext>
            </a:extLst>
          </a:blip>
          <a:srcRect b="23233"/>
          <a:stretch>
            <a:fillRect/>
          </a:stretch>
        </p:blipFill>
        <p:spPr>
          <a:xfrm>
            <a:off x="435428" y="1219182"/>
            <a:ext cx="11564983" cy="5263159"/>
          </a:xfrm>
          <a:prstGeom prst="rect">
            <a:avLst/>
          </a:prstGeom>
        </p:spPr>
      </p:pic>
    </p:spTree>
    <p:extLst>
      <p:ext uri="{BB962C8B-B14F-4D97-AF65-F5344CB8AC3E}">
        <p14:creationId xmlns:p14="http://schemas.microsoft.com/office/powerpoint/2010/main" val="33086620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1906</TotalTime>
  <Words>811</Words>
  <Application>Microsoft Office PowerPoint</Application>
  <PresentationFormat>Widescreen</PresentationFormat>
  <Paragraphs>58</Paragraphs>
  <Slides>27</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Unicode MS</vt:lpstr>
      <vt:lpstr>Calibri</vt:lpstr>
      <vt:lpstr>Calibri Light</vt:lpstr>
      <vt:lpstr>Gill Sans MT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BLOCKs WORLD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SIMULATED ANNEALING</vt:lpstr>
      <vt:lpstr>SIMULATED ANNEALING</vt:lpstr>
      <vt:lpstr>steps of the simulated annealing algorithm</vt:lpstr>
      <vt:lpstr>steps of the simulated annealing algorithm</vt:lpstr>
      <vt:lpstr>Travelling Salesman Problem</vt:lpstr>
      <vt:lpstr>PowerPoint Presentation</vt:lpstr>
      <vt:lpstr>Travelling Salesman Problem</vt:lpstr>
      <vt:lpstr>summary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 Manika Prasuna</dc:creator>
  <cp:lastModifiedBy>P Manika Prasuna</cp:lastModifiedBy>
  <cp:revision>7</cp:revision>
  <dcterms:created xsi:type="dcterms:W3CDTF">2025-07-30T17:44:04Z</dcterms:created>
  <dcterms:modified xsi:type="dcterms:W3CDTF">2025-08-18T06:36:09Z</dcterms:modified>
</cp:coreProperties>
</file>